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7" r:id="rId1"/>
  </p:sldMasterIdLst>
  <p:notesMasterIdLst>
    <p:notesMasterId r:id="rId97"/>
  </p:notesMasterIdLst>
  <p:sldIdLst>
    <p:sldId id="286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404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41" r:id="rId44"/>
    <p:sldId id="405" r:id="rId45"/>
    <p:sldId id="342" r:id="rId46"/>
    <p:sldId id="343" r:id="rId47"/>
    <p:sldId id="344" r:id="rId48"/>
    <p:sldId id="345" r:id="rId49"/>
    <p:sldId id="406" r:id="rId50"/>
    <p:sldId id="347" r:id="rId51"/>
    <p:sldId id="348" r:id="rId52"/>
    <p:sldId id="349" r:id="rId53"/>
    <p:sldId id="350" r:id="rId54"/>
    <p:sldId id="351" r:id="rId55"/>
    <p:sldId id="352" r:id="rId56"/>
    <p:sldId id="353" r:id="rId57"/>
    <p:sldId id="354" r:id="rId58"/>
    <p:sldId id="355" r:id="rId59"/>
    <p:sldId id="356" r:id="rId60"/>
    <p:sldId id="357" r:id="rId61"/>
    <p:sldId id="358" r:id="rId62"/>
    <p:sldId id="359" r:id="rId63"/>
    <p:sldId id="360" r:id="rId64"/>
    <p:sldId id="361" r:id="rId65"/>
    <p:sldId id="362" r:id="rId66"/>
    <p:sldId id="363" r:id="rId67"/>
    <p:sldId id="364" r:id="rId68"/>
    <p:sldId id="365" r:id="rId69"/>
    <p:sldId id="366" r:id="rId70"/>
    <p:sldId id="367" r:id="rId71"/>
    <p:sldId id="368" r:id="rId72"/>
    <p:sldId id="369" r:id="rId73"/>
    <p:sldId id="374" r:id="rId74"/>
    <p:sldId id="381" r:id="rId75"/>
    <p:sldId id="382" r:id="rId76"/>
    <p:sldId id="383" r:id="rId77"/>
    <p:sldId id="384" r:id="rId78"/>
    <p:sldId id="386" r:id="rId79"/>
    <p:sldId id="387" r:id="rId80"/>
    <p:sldId id="389" r:id="rId81"/>
    <p:sldId id="390" r:id="rId82"/>
    <p:sldId id="391" r:id="rId83"/>
    <p:sldId id="392" r:id="rId84"/>
    <p:sldId id="393" r:id="rId85"/>
    <p:sldId id="394" r:id="rId86"/>
    <p:sldId id="395" r:id="rId87"/>
    <p:sldId id="396" r:id="rId88"/>
    <p:sldId id="397" r:id="rId89"/>
    <p:sldId id="398" r:id="rId90"/>
    <p:sldId id="399" r:id="rId91"/>
    <p:sldId id="400" r:id="rId92"/>
    <p:sldId id="401" r:id="rId93"/>
    <p:sldId id="402" r:id="rId94"/>
    <p:sldId id="407" r:id="rId95"/>
    <p:sldId id="298" r:id="rId96"/>
  </p:sldIdLst>
  <p:sldSz cx="9144000" cy="5715000" type="screen16x10"/>
  <p:notesSz cx="6858000" cy="9144000"/>
  <p:custDataLst>
    <p:tags r:id="rId98"/>
  </p:custDataLst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33"/>
    <a:srgbClr val="CC0000"/>
    <a:srgbClr val="1C1C1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69" autoAdjust="0"/>
  </p:normalViewPr>
  <p:slideViewPr>
    <p:cSldViewPr snapToGrid="0">
      <p:cViewPr>
        <p:scale>
          <a:sx n="100" d="100"/>
          <a:sy n="100" d="100"/>
        </p:scale>
        <p:origin x="-432" y="21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-280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DB6DD6-E072-4CBD-AF4E-AB8E5A33E24A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/>
        </a:p>
      </dgm:t>
    </dgm:pt>
    <dgm:pt modelId="{B50E428A-681A-41BD-88D4-F89E96784175}" type="parTrans" cxnId="{8A95F073-3BDB-4454-BBF6-01B076B24607}">
      <dgm:prSet/>
      <dgm:spPr/>
      <dgm:t>
        <a:bodyPr/>
        <a:lstStyle/>
        <a:p>
          <a:endParaRPr lang="ru-RU"/>
        </a:p>
      </dgm:t>
    </dgm:pt>
    <dgm:pt modelId="{F720EE69-DC11-4653-ADF5-C260733CA7A8}">
      <dgm:prSet phldrT="[Текст]"/>
      <dgm:spPr>
        <a:solidFill>
          <a:srgbClr val="C00000"/>
        </a:solidFill>
      </dgm:spPr>
      <dgm:t>
        <a:bodyPr/>
        <a:lstStyle/>
        <a:p>
          <a:pPr>
            <a:spcAft>
              <a:spcPct val="0"/>
            </a:spcAft>
          </a:pPr>
          <a:r>
            <a:rPr lang="ru-RU" b="1">
              <a:latin typeface="Calibri" pitchFamily="34" charset="0"/>
              <a:cs typeface="Calibri" pitchFamily="34" charset="0"/>
            </a:rPr>
            <a:t>Оценка условий воспитательного процесса </a:t>
          </a:r>
        </a:p>
      </dgm:t>
    </dgm:pt>
    <dgm:pt modelId="{B72D1336-0104-43EF-B7F5-EB50433AF8CE}" type="sibTrans" cxnId="{8A95F073-3BDB-4454-BBF6-01B076B24607}">
      <dgm:prSet/>
      <dgm:spPr/>
      <dgm:t>
        <a:bodyPr/>
        <a:lstStyle/>
        <a:p>
          <a:endParaRPr lang="ru-RU"/>
        </a:p>
      </dgm:t>
    </dgm:pt>
    <dgm:pt modelId="{1384991F-9C5A-4E72-8AE4-BBA5230240CE}" type="parTrans" cxnId="{2A19E0C4-50EA-4567-95B0-B7133B926C9D}">
      <dgm:prSet/>
      <dgm:spPr/>
      <dgm:t>
        <a:bodyPr/>
        <a:lstStyle/>
        <a:p>
          <a:endParaRPr lang="ru-RU"/>
        </a:p>
      </dgm:t>
    </dgm:pt>
    <dgm:pt modelId="{7CCF4BBB-D280-4E09-9D3A-F874E1F4AC2F}">
      <dgm:prSet phldrT="[Текст]"/>
      <dgm:spPr>
        <a:solidFill>
          <a:srgbClr val="C00000"/>
        </a:solidFill>
        <a:ln>
          <a:solidFill>
            <a:srgbClr val="CC0000"/>
          </a:solidFill>
        </a:ln>
      </dgm:spPr>
      <dgm:t>
        <a:bodyPr/>
        <a:lstStyle/>
        <a:p>
          <a:pPr>
            <a:spcAft>
              <a:spcPct val="0"/>
            </a:spcAft>
          </a:pPr>
          <a:r>
            <a:rPr lang="ru-RU" b="1">
              <a:latin typeface="Calibri" pitchFamily="34" charset="0"/>
              <a:cs typeface="Calibri" pitchFamily="34" charset="0"/>
            </a:rPr>
            <a:t>Оценка качества педагогической деятельности по решению воспитательных задач</a:t>
          </a:r>
        </a:p>
      </dgm:t>
    </dgm:pt>
    <dgm:pt modelId="{899EC129-F21D-47A5-B147-431F081FC1C7}" type="sibTrans" cxnId="{2A19E0C4-50EA-4567-95B0-B7133B926C9D}">
      <dgm:prSet/>
      <dgm:spPr/>
      <dgm:t>
        <a:bodyPr/>
        <a:lstStyle/>
        <a:p>
          <a:endParaRPr lang="ru-RU"/>
        </a:p>
      </dgm:t>
    </dgm:pt>
    <dgm:pt modelId="{E03B24AC-F51D-42DA-A306-6CFBA993A1D6}" type="parTrans" cxnId="{7B861051-E657-4C98-A1D7-D9EEE46A1EA1}">
      <dgm:prSet/>
      <dgm:spPr/>
      <dgm:t>
        <a:bodyPr/>
        <a:lstStyle/>
        <a:p>
          <a:endParaRPr lang="ru-RU"/>
        </a:p>
      </dgm:t>
    </dgm:pt>
    <dgm:pt modelId="{503288E6-FE3C-433C-AAF6-1E2E0FEFDD74}">
      <dgm:prSet phldrT="[Текст]"/>
      <dgm:spPr>
        <a:solidFill>
          <a:srgbClr val="C00000"/>
        </a:solidFill>
      </dgm:spPr>
      <dgm:t>
        <a:bodyPr/>
        <a:lstStyle/>
        <a:p>
          <a:pPr>
            <a:spcAft>
              <a:spcPct val="0"/>
            </a:spcAft>
          </a:pPr>
          <a:r>
            <a:rPr lang="ru-RU" b="1">
              <a:latin typeface="Calibri" pitchFamily="34" charset="0"/>
              <a:cs typeface="Calibri" pitchFamily="34" charset="0"/>
            </a:rPr>
            <a:t>Оценка результата воспитательной работы (степень достижения детьми планируемых результатов)</a:t>
          </a:r>
        </a:p>
      </dgm:t>
    </dgm:pt>
    <dgm:pt modelId="{C78CE730-AEC2-4E09-8EDF-8F97E3F75EDB}" type="sibTrans" cxnId="{7B861051-E657-4C98-A1D7-D9EEE46A1EA1}">
      <dgm:prSet/>
      <dgm:spPr/>
      <dgm:t>
        <a:bodyPr/>
        <a:lstStyle/>
        <a:p>
          <a:endParaRPr lang="ru-RU"/>
        </a:p>
      </dgm:t>
    </dgm:pt>
    <dgm:pt modelId="{F948DCF6-6EFC-4D56-9567-4A6582ACC83E}" type="pres">
      <dgm:prSet presAssocID="{51DB6DD6-E072-4CBD-AF4E-AB8E5A33E24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/>
        </a:p>
      </dgm:t>
    </dgm:pt>
    <dgm:pt modelId="{34021E26-55FD-40B3-B5EC-32015E7C97D1}" type="pres">
      <dgm:prSet presAssocID="{51DB6DD6-E072-4CBD-AF4E-AB8E5A33E24A}" presName="arrow" presStyleLbl="bgShp" presStyleIdx="0" presStyleCn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/>
        </a:p>
      </dgm:t>
    </dgm:pt>
    <dgm:pt modelId="{DF3323BF-E635-482A-B21E-0281AE8EC155}" type="pres">
      <dgm:prSet presAssocID="{51DB6DD6-E072-4CBD-AF4E-AB8E5A33E24A}" presName="linearProcess" presStyleCnt="0"/>
      <dgm:spPr/>
      <dgm:t>
        <a:bodyPr/>
        <a:lstStyle/>
        <a:p>
          <a:endParaRPr/>
        </a:p>
      </dgm:t>
    </dgm:pt>
    <dgm:pt modelId="{227133FE-D94B-487E-B8AF-DF749E83E166}" type="pres">
      <dgm:prSet presAssocID="{F720EE69-DC11-4653-ADF5-C260733CA7A8}" presName="textNode" presStyleLbl="node1" presStyleIdx="0" presStyleCnt="3" custScaleX="87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D3557-E6D9-4EB8-84C0-72221C1131BF}" type="pres">
      <dgm:prSet presAssocID="{B72D1336-0104-43EF-B7F5-EB50433AF8CE}" presName="sibTrans" presStyleCnt="0"/>
      <dgm:spPr/>
      <dgm:t>
        <a:bodyPr/>
        <a:lstStyle/>
        <a:p>
          <a:endParaRPr/>
        </a:p>
      </dgm:t>
    </dgm:pt>
    <dgm:pt modelId="{E8BB4A33-0ECC-4B63-B53B-757F3E83CF88}" type="pres">
      <dgm:prSet presAssocID="{7CCF4BBB-D280-4E09-9D3A-F874E1F4AC2F}" presName="textNode" presStyleLbl="node1" presStyleIdx="1" presStyleCnt="3" custScaleX="90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B1C958-FB5F-427E-A74D-C761CB9A4E33}" type="pres">
      <dgm:prSet presAssocID="{899EC129-F21D-47A5-B147-431F081FC1C7}" presName="sibTrans" presStyleCnt="0"/>
      <dgm:spPr/>
      <dgm:t>
        <a:bodyPr/>
        <a:lstStyle/>
        <a:p>
          <a:endParaRPr/>
        </a:p>
      </dgm:t>
    </dgm:pt>
    <dgm:pt modelId="{2DB7DB50-A513-4182-939F-B9B358621BCF}" type="pres">
      <dgm:prSet presAssocID="{503288E6-FE3C-433C-AAF6-1E2E0FEFDD74}" presName="textNode" presStyleLbl="node1" presStyleIdx="2" presStyleCnt="3" custScaleX="111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F06A15-6D4F-441E-8F53-D26DA137F2C5}" type="presOf" srcId="{F720EE69-DC11-4653-ADF5-C260733CA7A8}" destId="{227133FE-D94B-487E-B8AF-DF749E83E166}" srcOrd="0" destOrd="0" presId="urn:microsoft.com/office/officeart/2005/8/layout/hProcess9"/>
    <dgm:cxn modelId="{D04DD501-2D65-42B2-AD31-824E652FAE6A}" type="presOf" srcId="{51DB6DD6-E072-4CBD-AF4E-AB8E5A33E24A}" destId="{F948DCF6-6EFC-4D56-9567-4A6582ACC83E}" srcOrd="0" destOrd="0" presId="urn:microsoft.com/office/officeart/2005/8/layout/hProcess9"/>
    <dgm:cxn modelId="{7B861051-E657-4C98-A1D7-D9EEE46A1EA1}" srcId="{51DB6DD6-E072-4CBD-AF4E-AB8E5A33E24A}" destId="{503288E6-FE3C-433C-AAF6-1E2E0FEFDD74}" srcOrd="2" destOrd="0" parTransId="{E03B24AC-F51D-42DA-A306-6CFBA993A1D6}" sibTransId="{C78CE730-AEC2-4E09-8EDF-8F97E3F75EDB}"/>
    <dgm:cxn modelId="{8A95F073-3BDB-4454-BBF6-01B076B24607}" srcId="{51DB6DD6-E072-4CBD-AF4E-AB8E5A33E24A}" destId="{F720EE69-DC11-4653-ADF5-C260733CA7A8}" srcOrd="0" destOrd="0" parTransId="{B50E428A-681A-41BD-88D4-F89E96784175}" sibTransId="{B72D1336-0104-43EF-B7F5-EB50433AF8CE}"/>
    <dgm:cxn modelId="{4B433EEC-B6B8-41B9-A7AB-3A0B4073AD36}" type="presOf" srcId="{503288E6-FE3C-433C-AAF6-1E2E0FEFDD74}" destId="{2DB7DB50-A513-4182-939F-B9B358621BCF}" srcOrd="0" destOrd="0" presId="urn:microsoft.com/office/officeart/2005/8/layout/hProcess9"/>
    <dgm:cxn modelId="{747913B0-C619-4BCE-A1FC-CFACE612C68F}" type="presOf" srcId="{7CCF4BBB-D280-4E09-9D3A-F874E1F4AC2F}" destId="{E8BB4A33-0ECC-4B63-B53B-757F3E83CF88}" srcOrd="0" destOrd="0" presId="urn:microsoft.com/office/officeart/2005/8/layout/hProcess9"/>
    <dgm:cxn modelId="{2A19E0C4-50EA-4567-95B0-B7133B926C9D}" srcId="{51DB6DD6-E072-4CBD-AF4E-AB8E5A33E24A}" destId="{7CCF4BBB-D280-4E09-9D3A-F874E1F4AC2F}" srcOrd="1" destOrd="0" parTransId="{1384991F-9C5A-4E72-8AE4-BBA5230240CE}" sibTransId="{899EC129-F21D-47A5-B147-431F081FC1C7}"/>
    <dgm:cxn modelId="{486F1A22-316E-4617-8706-C5C0E7987F58}" type="presParOf" srcId="{F948DCF6-6EFC-4D56-9567-4A6582ACC83E}" destId="{34021E26-55FD-40B3-B5EC-32015E7C97D1}" srcOrd="0" destOrd="0" presId="urn:microsoft.com/office/officeart/2005/8/layout/hProcess9"/>
    <dgm:cxn modelId="{A5B1EF1A-4129-424C-B307-54A3D264FEB2}" type="presParOf" srcId="{F948DCF6-6EFC-4D56-9567-4A6582ACC83E}" destId="{DF3323BF-E635-482A-B21E-0281AE8EC155}" srcOrd="1" destOrd="0" presId="urn:microsoft.com/office/officeart/2005/8/layout/hProcess9"/>
    <dgm:cxn modelId="{698BAC9B-BF6A-41E5-8EEC-3E5546122C54}" type="presParOf" srcId="{DF3323BF-E635-482A-B21E-0281AE8EC155}" destId="{227133FE-D94B-487E-B8AF-DF749E83E166}" srcOrd="0" destOrd="0" presId="urn:microsoft.com/office/officeart/2005/8/layout/hProcess9"/>
    <dgm:cxn modelId="{9A43072E-DAB9-47AA-95B5-51341BC69335}" type="presParOf" srcId="{DF3323BF-E635-482A-B21E-0281AE8EC155}" destId="{C79D3557-E6D9-4EB8-84C0-72221C1131BF}" srcOrd="1" destOrd="0" presId="urn:microsoft.com/office/officeart/2005/8/layout/hProcess9"/>
    <dgm:cxn modelId="{AA4F98C8-3174-4DDC-9316-D9F9EFAAE5F4}" type="presParOf" srcId="{DF3323BF-E635-482A-B21E-0281AE8EC155}" destId="{E8BB4A33-0ECC-4B63-B53B-757F3E83CF88}" srcOrd="2" destOrd="0" presId="urn:microsoft.com/office/officeart/2005/8/layout/hProcess9"/>
    <dgm:cxn modelId="{EFEDD067-99C0-43A4-A062-3895A0BDEFC3}" type="presParOf" srcId="{DF3323BF-E635-482A-B21E-0281AE8EC155}" destId="{40B1C958-FB5F-427E-A74D-C761CB9A4E33}" srcOrd="3" destOrd="0" presId="urn:microsoft.com/office/officeart/2005/8/layout/hProcess9"/>
    <dgm:cxn modelId="{2C2E8053-B8E2-4416-9E69-0809B6CF9A6C}" type="presParOf" srcId="{DF3323BF-E635-482A-B21E-0281AE8EC155}" destId="{2DB7DB50-A513-4182-939F-B9B358621BC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DAC149-C993-4266-A278-5E4793C2A6F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CA7D9E-988C-49B3-A5EF-9E408680BC1D}" type="parTrans" cxnId="{B5849B7B-DC5D-48F0-B4D8-4BE799507EB8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2897ED26-F082-457B-BEF1-B115B722F79C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xfrm>
          <a:off x="2895986" y="2390207"/>
          <a:ext cx="3781922" cy="1449173"/>
        </a:xfr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spcAft>
              <a:spcPct val="0"/>
            </a:spcAft>
          </a:pPr>
          <a:r>
            <a:rPr lang="ru-RU" sz="1400" b="1">
              <a:solidFill>
                <a:sysClr val="windowText" lastClr="000000"/>
              </a:solidFill>
              <a:latin typeface="+mn-lt"/>
              <a:ea typeface="+mn-ea"/>
              <a:cs typeface="Times New Roman" pitchFamily="18" charset="0"/>
            </a:rPr>
            <a:t>Основные </a:t>
          </a:r>
        </a:p>
        <a:p>
          <a:pPr>
            <a:spcAft>
              <a:spcPct val="0"/>
            </a:spcAft>
          </a:pPr>
          <a:r>
            <a:rPr lang="ru-RU" sz="1400" b="1">
              <a:solidFill>
                <a:sysClr val="windowText" lastClr="000000"/>
              </a:solidFill>
              <a:latin typeface="+mn-lt"/>
              <a:ea typeface="+mn-ea"/>
              <a:cs typeface="Times New Roman" pitchFamily="18" charset="0"/>
            </a:rPr>
            <a:t>психолого-педагогические </a:t>
          </a:r>
        </a:p>
        <a:p>
          <a:pPr>
            <a:spcAft>
              <a:spcPct val="0"/>
            </a:spcAft>
          </a:pPr>
          <a:r>
            <a:rPr lang="ru-RU" sz="1400" b="1">
              <a:solidFill>
                <a:sysClr val="windowText" lastClr="000000"/>
              </a:solidFill>
              <a:latin typeface="+mn-lt"/>
              <a:ea typeface="+mn-ea"/>
              <a:cs typeface="Times New Roman" pitchFamily="18" charset="0"/>
            </a:rPr>
            <a:t>условия решения воспитательных задач</a:t>
          </a:r>
        </a:p>
      </dgm:t>
    </dgm:pt>
    <dgm:pt modelId="{5B0B6221-281E-474D-84F3-1E2EE8D074A9}" type="parTrans" cxnId="{43E52F52-AA83-4E00-90AB-439D0ABE4CBE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E23FAD0-BBFE-4ACC-A204-6B015C095B4A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>
          <a:off x="3707070" y="-40369"/>
          <a:ext cx="2159754" cy="1097583"/>
        </a:xfrm>
        <a:gradFill rotWithShape="1">
          <a:gsLst>
            <a:gs pos="0">
              <a:srgbClr val="C0504D">
                <a:shade val="51000"/>
                <a:satMod val="130000"/>
              </a:srgbClr>
            </a:gs>
            <a:gs pos="80000">
              <a:srgbClr val="C0504D">
                <a:shade val="93000"/>
                <a:satMod val="130000"/>
              </a:srgbClr>
            </a:gs>
            <a:gs pos="100000">
              <a:srgbClr val="C0504D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1300" b="1">
              <a:solidFill>
                <a:sysClr val="window" lastClr="FFFFFF"/>
              </a:solidFill>
              <a:latin typeface="+mn-lt"/>
              <a:ea typeface="+mn-ea"/>
              <a:cs typeface="Times New Roman" pitchFamily="18" charset="0"/>
            </a:rPr>
            <a:t>Взаимодействие между взрослым и детьми: взрослый передает детям </a:t>
          </a:r>
          <a:r>
            <a:rPr lang="ru-RU" sz="1300" b="1" smtClean="0">
              <a:solidFill>
                <a:sysClr val="window" lastClr="FFFFFF"/>
              </a:solidFill>
              <a:latin typeface="+mn-lt"/>
              <a:ea typeface="+mn-ea"/>
              <a:cs typeface="Times New Roman" pitchFamily="18" charset="0"/>
            </a:rPr>
            <a:t>системы базовых ценностей и образцы поведения </a:t>
          </a:r>
          <a:endParaRPr lang="ru-RU" sz="1300" b="1">
            <a:solidFill>
              <a:sysClr val="window" lastClr="FFFFFF"/>
            </a:solidFill>
            <a:latin typeface="+mn-lt"/>
            <a:ea typeface="+mn-ea"/>
            <a:cs typeface="Times New Roman" pitchFamily="18" charset="0"/>
          </a:endParaRPr>
        </a:p>
      </dgm:t>
    </dgm:pt>
    <dgm:pt modelId="{E3F50C64-3F39-4CC2-9CA4-38F402E9EDC1}" type="sibTrans" cxnId="{43E52F52-AA83-4E00-90AB-439D0ABE4CBE}">
      <dgm:prSet/>
      <dgm:spPr>
        <a:xfrm>
          <a:off x="2973963" y="336245"/>
          <a:ext cx="5285782" cy="5285782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</dgm:spPr>
      <dgm:t>
        <a:bodyPr/>
        <a:lstStyle/>
        <a:p>
          <a:endParaRPr lang="ru-RU">
            <a:latin typeface="+mn-lt"/>
          </a:endParaRPr>
        </a:p>
      </dgm:t>
    </dgm:pt>
    <dgm:pt modelId="{E9DBF304-117B-439B-86AB-A56FDC7E88BB}" type="parTrans" cxnId="{F656AEF9-B6F0-4CAA-BF9E-46A70E8565A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AEEA412-6F08-4380-AA0B-F1D5A48D77FB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xfrm>
          <a:off x="6228459" y="447401"/>
          <a:ext cx="2159754" cy="1097583"/>
        </a:xfrm>
        <a:gradFill rotWithShape="1">
          <a:gsLst>
            <a:gs pos="0">
              <a:srgbClr val="4BACC6">
                <a:shade val="51000"/>
                <a:satMod val="130000"/>
              </a:srgbClr>
            </a:gs>
            <a:gs pos="80000">
              <a:srgbClr val="4BACC6">
                <a:shade val="93000"/>
                <a:satMod val="130000"/>
              </a:srgbClr>
            </a:gs>
            <a:gs pos="100000">
              <a:srgbClr val="4BACC6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1300" b="1">
              <a:solidFill>
                <a:sysClr val="window" lastClr="FFFFFF"/>
              </a:solidFill>
              <a:latin typeface="+mn-lt"/>
              <a:ea typeface="+mn-ea"/>
              <a:cs typeface="Times New Roman" pitchFamily="18" charset="0"/>
            </a:rPr>
            <a:t>Разнообразные формы и методы работы с детьми</a:t>
          </a:r>
        </a:p>
      </dgm:t>
    </dgm:pt>
    <dgm:pt modelId="{5EAD19E6-C57C-417C-921C-0B430A583F83}" type="sibTrans" cxnId="{F656AEF9-B6F0-4CAA-BF9E-46A70E8565A0}">
      <dgm:prSet/>
      <dgm:spPr>
        <a:xfrm>
          <a:off x="3241098" y="536054"/>
          <a:ext cx="5285782" cy="5285782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</dgm:spPr>
      <dgm:t>
        <a:bodyPr/>
        <a:lstStyle/>
        <a:p>
          <a:endParaRPr lang="ru-RU">
            <a:latin typeface="+mn-lt"/>
          </a:endParaRPr>
        </a:p>
      </dgm:t>
    </dgm:pt>
    <dgm:pt modelId="{19DC0E0A-D4F6-4D02-92ED-389111A62142}" type="parTrans" cxnId="{A445EA9F-8040-498D-8499-5D465AECA57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64024CA-FB7E-470F-944B-889013B4B45C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xfrm>
          <a:off x="7282977" y="1824921"/>
          <a:ext cx="2159754" cy="1097583"/>
        </a:xfrm>
        <a:gradFill rotWithShape="1">
          <a:gsLst>
            <a:gs pos="0">
              <a:srgbClr val="8064A2">
                <a:shade val="51000"/>
                <a:satMod val="130000"/>
              </a:srgbClr>
            </a:gs>
            <a:gs pos="80000">
              <a:srgbClr val="8064A2">
                <a:shade val="93000"/>
                <a:satMod val="130000"/>
              </a:srgbClr>
            </a:gs>
            <a:gs pos="100000">
              <a:srgbClr val="8064A2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1300" b="1">
              <a:solidFill>
                <a:sysClr val="window" lastClr="FFFFFF"/>
              </a:solidFill>
              <a:latin typeface="+mn-lt"/>
              <a:ea typeface="+mn-ea"/>
              <a:cs typeface="Times New Roman" pitchFamily="18" charset="0"/>
            </a:rPr>
            <a:t>Учет принципа интеграции образовательных </a:t>
          </a:r>
          <a:r>
            <a:rPr lang="ru-RU" sz="1300" b="1" smtClean="0">
              <a:solidFill>
                <a:sysClr val="window" lastClr="FFFFFF"/>
              </a:solidFill>
              <a:latin typeface="+mn-lt"/>
              <a:ea typeface="+mn-ea"/>
              <a:cs typeface="Times New Roman" pitchFamily="18" charset="0"/>
            </a:rPr>
            <a:t>задач</a:t>
          </a:r>
          <a:endParaRPr lang="ru-RU" sz="1300" b="1">
            <a:solidFill>
              <a:sysClr val="window" lastClr="FFFFFF"/>
            </a:solidFill>
            <a:latin typeface="+mn-lt"/>
            <a:ea typeface="+mn-ea"/>
            <a:cs typeface="Times New Roman" pitchFamily="18" charset="0"/>
          </a:endParaRPr>
        </a:p>
      </dgm:t>
    </dgm:pt>
    <dgm:pt modelId="{1020BC2D-DA33-4E00-A573-E8C756F1AC6E}" type="sibTrans" cxnId="{A445EA9F-8040-498D-8499-5D465AECA575}">
      <dgm:prSet/>
      <dgm:spPr>
        <a:xfrm>
          <a:off x="3197016" y="384972"/>
          <a:ext cx="5285782" cy="5285782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</dgm:spPr>
      <dgm:t>
        <a:bodyPr/>
        <a:lstStyle/>
        <a:p>
          <a:endParaRPr lang="ru-RU">
            <a:latin typeface="+mn-lt"/>
          </a:endParaRPr>
        </a:p>
      </dgm:t>
    </dgm:pt>
    <dgm:pt modelId="{7248AF29-D554-4224-8D19-A9298D5CFA4F}" type="parTrans" cxnId="{CA4B60AF-56F4-452E-8846-CF8F70DF860A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E4A29B3-0A19-46DA-B313-37E63CD7769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xfrm>
          <a:off x="7264268" y="3201545"/>
          <a:ext cx="2159754" cy="1097583"/>
        </a:xfrm>
        <a:gradFill rotWithShape="1">
          <a:gsLst>
            <a:gs pos="0">
              <a:srgbClr val="F79646">
                <a:shade val="51000"/>
                <a:satMod val="130000"/>
              </a:srgbClr>
            </a:gs>
            <a:gs pos="80000">
              <a:srgbClr val="F79646">
                <a:shade val="93000"/>
                <a:satMod val="130000"/>
              </a:srgbClr>
            </a:gs>
            <a:gs pos="100000">
              <a:srgbClr val="F79646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1300" b="1">
              <a:solidFill>
                <a:sysClr val="window" lastClr="FFFFFF"/>
              </a:solidFill>
              <a:latin typeface="+mn-lt"/>
              <a:ea typeface="+mn-ea"/>
              <a:cs typeface="Times New Roman" pitchFamily="18" charset="0"/>
            </a:rPr>
            <a:t>Содержательно насыщенная, трансформируемая, вариативная, полифункциональная РППС</a:t>
          </a:r>
        </a:p>
      </dgm:t>
    </dgm:pt>
    <dgm:pt modelId="{417D72E4-6383-4E67-8E03-754899D31E07}" type="sibTrans" cxnId="{CA4B60AF-56F4-452E-8846-CF8F70DF860A}">
      <dgm:prSet/>
      <dgm:spPr>
        <a:xfrm>
          <a:off x="3231153" y="275714"/>
          <a:ext cx="5285782" cy="5285782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</dgm:spPr>
      <dgm:t>
        <a:bodyPr/>
        <a:lstStyle/>
        <a:p>
          <a:endParaRPr lang="ru-RU">
            <a:latin typeface="+mn-lt"/>
          </a:endParaRPr>
        </a:p>
      </dgm:t>
    </dgm:pt>
    <dgm:pt modelId="{BEB92246-6BE5-48C7-94A9-A590C50BA5C9}" type="parTrans" cxnId="{89C0846A-F332-4C3B-8B46-BC65116457D4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E0C6B7EA-FFEF-43A1-B489-1EB2AA639723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6219087" y="4552192"/>
          <a:ext cx="2159754" cy="1097583"/>
        </a:xfrm>
        <a:gradFill rotWithShape="1">
          <a:gsLst>
            <a:gs pos="0">
              <a:srgbClr val="4F81BD">
                <a:shade val="51000"/>
                <a:satMod val="130000"/>
              </a:srgbClr>
            </a:gs>
            <a:gs pos="80000">
              <a:srgbClr val="4F81BD">
                <a:shade val="93000"/>
                <a:satMod val="130000"/>
              </a:srgbClr>
            </a:gs>
            <a:gs pos="100000">
              <a:srgbClr val="4F81BD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1300" b="1">
              <a:solidFill>
                <a:sysClr val="window" lastClr="FFFFFF"/>
              </a:solidFill>
              <a:latin typeface="+mn-lt"/>
              <a:ea typeface="+mn-ea"/>
              <a:cs typeface="Times New Roman" pitchFamily="18" charset="0"/>
            </a:rPr>
            <a:t>Использование принципа развивающего образования</a:t>
          </a:r>
        </a:p>
      </dgm:t>
    </dgm:pt>
    <dgm:pt modelId="{2CEA5355-4214-4476-B0DD-B8A2EAEFFEC5}" type="sibTrans" cxnId="{89C0846A-F332-4C3B-8B46-BC65116457D4}">
      <dgm:prSet/>
      <dgm:spPr>
        <a:xfrm>
          <a:off x="2987780" y="455601"/>
          <a:ext cx="5285782" cy="5285782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</dgm:spPr>
      <dgm:t>
        <a:bodyPr/>
        <a:lstStyle/>
        <a:p>
          <a:endParaRPr lang="ru-RU">
            <a:latin typeface="+mn-lt"/>
          </a:endParaRPr>
        </a:p>
      </dgm:t>
    </dgm:pt>
    <dgm:pt modelId="{824D8AF4-27B5-4ADE-8369-7BD5AB380692}" type="parTrans" cxnId="{CA62E46C-DFFB-4B54-9625-4FBF3CDEBAEB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8FA6231E-30DF-49C6-8227-EAFA0E66E797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>
          <a:off x="3727058" y="5022478"/>
          <a:ext cx="2159754" cy="1097583"/>
        </a:xfrm>
        <a:gradFill rotWithShape="1">
          <a:gsLst>
            <a:gs pos="0">
              <a:srgbClr val="C0504D">
                <a:shade val="51000"/>
                <a:satMod val="130000"/>
              </a:srgbClr>
            </a:gs>
            <a:gs pos="80000">
              <a:srgbClr val="C0504D">
                <a:shade val="93000"/>
                <a:satMod val="130000"/>
              </a:srgbClr>
            </a:gs>
            <a:gs pos="100000">
              <a:srgbClr val="C0504D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1300" b="1">
              <a:solidFill>
                <a:sysClr val="window" lastClr="FFFFFF"/>
              </a:solidFill>
              <a:latin typeface="+mn-lt"/>
              <a:ea typeface="+mn-ea"/>
              <a:cs typeface="Times New Roman" pitchFamily="18" charset="0"/>
            </a:rPr>
            <a:t>Использование комплексно-тематического подхода в организации образовательного процесса</a:t>
          </a:r>
        </a:p>
      </dgm:t>
    </dgm:pt>
    <dgm:pt modelId="{E612A846-EAB6-417A-94EE-6F871241ECB3}" type="sibTrans" cxnId="{CA62E46C-DFFB-4B54-9625-4FBF3CDEBAEB}">
      <dgm:prSet/>
      <dgm:spPr>
        <a:xfrm>
          <a:off x="1332035" y="458372"/>
          <a:ext cx="5285782" cy="5285782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</dgm:spPr>
      <dgm:t>
        <a:bodyPr/>
        <a:lstStyle/>
        <a:p>
          <a:endParaRPr lang="ru-RU">
            <a:latin typeface="+mn-lt"/>
          </a:endParaRPr>
        </a:p>
      </dgm:t>
    </dgm:pt>
    <dgm:pt modelId="{381B22BF-4253-41E9-BD29-D43C415CD08A}" type="parTrans" cxnId="{D8812A60-0748-47FE-B4AD-69494A29B0E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34D838D-F11B-40C0-B319-92E3F3ECD94B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xfrm>
          <a:off x="1260000" y="4582198"/>
          <a:ext cx="2159754" cy="1097583"/>
        </a:xfrm>
        <a:gradFill rotWithShape="1">
          <a:gsLst>
            <a:gs pos="0">
              <a:srgbClr val="4BACC6">
                <a:shade val="51000"/>
                <a:satMod val="130000"/>
              </a:srgbClr>
            </a:gs>
            <a:gs pos="80000">
              <a:srgbClr val="4BACC6">
                <a:shade val="93000"/>
                <a:satMod val="130000"/>
              </a:srgbClr>
            </a:gs>
            <a:gs pos="100000">
              <a:srgbClr val="4BACC6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1300" b="1" smtClean="0">
              <a:solidFill>
                <a:sysClr val="window" lastClr="FFFFFF"/>
              </a:solidFill>
              <a:latin typeface="+mn-lt"/>
              <a:ea typeface="+mn-ea"/>
              <a:cs typeface="Times New Roman" pitchFamily="18" charset="0"/>
            </a:rPr>
            <a:t>Реализация единства подходов в решении воспитательных задач в детском саду и семье</a:t>
          </a:r>
          <a:endParaRPr lang="ru-RU" sz="1300" b="1">
            <a:solidFill>
              <a:sysClr val="window" lastClr="FFFFFF"/>
            </a:solidFill>
            <a:latin typeface="+mn-lt"/>
            <a:ea typeface="+mn-ea"/>
            <a:cs typeface="Times New Roman" pitchFamily="18" charset="0"/>
          </a:endParaRPr>
        </a:p>
      </dgm:t>
    </dgm:pt>
    <dgm:pt modelId="{A2D0D751-7D0E-44AD-ADC4-CFC2207F00B7}" type="sibTrans" cxnId="{D8812A60-0748-47FE-B4AD-69494A29B0E1}">
      <dgm:prSet/>
      <dgm:spPr>
        <a:xfrm>
          <a:off x="909130" y="180745"/>
          <a:ext cx="5285782" cy="5285782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</dgm:spPr>
      <dgm:t>
        <a:bodyPr/>
        <a:lstStyle/>
        <a:p>
          <a:endParaRPr lang="ru-RU">
            <a:latin typeface="+mn-lt"/>
          </a:endParaRPr>
        </a:p>
      </dgm:t>
    </dgm:pt>
    <dgm:pt modelId="{EB82D5BE-53B4-4854-862B-B7A0D4674801}" type="parTrans" cxnId="{29773AEB-5D52-4BA1-A3F0-4D2EAA54AEB4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53059DC-D5C3-4D34-9706-383227B90C4E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xfrm>
          <a:off x="56188" y="3252766"/>
          <a:ext cx="2159754" cy="1097583"/>
        </a:xfrm>
        <a:gradFill rotWithShape="1">
          <a:gsLst>
            <a:gs pos="0">
              <a:srgbClr val="8064A2">
                <a:shade val="51000"/>
                <a:satMod val="130000"/>
              </a:srgbClr>
            </a:gs>
            <a:gs pos="80000">
              <a:srgbClr val="8064A2">
                <a:shade val="93000"/>
                <a:satMod val="130000"/>
              </a:srgbClr>
            </a:gs>
            <a:gs pos="100000">
              <a:srgbClr val="8064A2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1300" b="1">
              <a:solidFill>
                <a:sysClr val="window" lastClr="FFFFFF"/>
              </a:solidFill>
              <a:latin typeface="+mn-lt"/>
              <a:ea typeface="+mn-ea"/>
              <a:cs typeface="Times New Roman" pitchFamily="18" charset="0"/>
            </a:rPr>
            <a:t>Своевременное изменение РППС с учётом обогащения  жизненного опыта детей, а также </a:t>
          </a:r>
          <a:r>
            <a:rPr lang="ru-RU" sz="1300" b="1" smtClean="0">
              <a:solidFill>
                <a:sysClr val="window" lastClr="FFFFFF"/>
              </a:solidFill>
              <a:latin typeface="+mn-lt"/>
              <a:ea typeface="+mn-ea"/>
              <a:cs typeface="Times New Roman" pitchFamily="18" charset="0"/>
            </a:rPr>
            <a:t>ЗБР и воспитательных задач</a:t>
          </a:r>
          <a:endParaRPr lang="ru-RU" sz="1300" b="1">
            <a:solidFill>
              <a:sysClr val="window" lastClr="FFFFFF"/>
            </a:solidFill>
            <a:latin typeface="+mn-lt"/>
            <a:ea typeface="+mn-ea"/>
            <a:cs typeface="Times New Roman" pitchFamily="18" charset="0"/>
          </a:endParaRPr>
        </a:p>
      </dgm:t>
    </dgm:pt>
    <dgm:pt modelId="{AD5A436C-2847-4F75-9473-3795CB36550A}" type="sibTrans" cxnId="{29773AEB-5D52-4BA1-A3F0-4D2EAA54AEB4}">
      <dgm:prSet/>
      <dgm:spPr>
        <a:xfrm>
          <a:off x="1016142" y="504600"/>
          <a:ext cx="5285782" cy="5285782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</dgm:spPr>
      <dgm:t>
        <a:bodyPr/>
        <a:lstStyle/>
        <a:p>
          <a:endParaRPr lang="ru-RU">
            <a:latin typeface="+mn-lt"/>
          </a:endParaRPr>
        </a:p>
      </dgm:t>
    </dgm:pt>
    <dgm:pt modelId="{960737A9-DB12-4102-AA0B-B0D57C5427B4}" type="parTrans" cxnId="{A645C811-A6BA-47AA-9626-4CD0FDFE2FC2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3AEC205-7A37-4EA5-9013-46AD961FB789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xfrm>
          <a:off x="74943" y="1876140"/>
          <a:ext cx="2159754" cy="1097583"/>
        </a:xfrm>
        <a:gradFill rotWithShape="1">
          <a:gsLst>
            <a:gs pos="0">
              <a:srgbClr val="F79646">
                <a:shade val="51000"/>
                <a:satMod val="130000"/>
              </a:srgbClr>
            </a:gs>
            <a:gs pos="80000">
              <a:srgbClr val="F79646">
                <a:shade val="93000"/>
                <a:satMod val="130000"/>
              </a:srgbClr>
            </a:gs>
            <a:gs pos="100000">
              <a:srgbClr val="F79646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1300" b="1">
              <a:solidFill>
                <a:sysClr val="window" lastClr="FFFFFF"/>
              </a:solidFill>
              <a:latin typeface="+mn-lt"/>
              <a:ea typeface="+mn-ea"/>
              <a:cs typeface="Times New Roman" pitchFamily="18" charset="0"/>
            </a:rPr>
            <a:t>Психолого-педагогическая поддержка семьи</a:t>
          </a:r>
        </a:p>
      </dgm:t>
    </dgm:pt>
    <dgm:pt modelId="{3EE9F7E3-9A94-460F-9B84-01679A706D5D}" type="sibTrans" cxnId="{A645C811-A6BA-47AA-9626-4CD0FDFE2FC2}">
      <dgm:prSet/>
      <dgm:spPr>
        <a:xfrm>
          <a:off x="963707" y="666326"/>
          <a:ext cx="5285782" cy="5285782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</dgm:spPr>
      <dgm:t>
        <a:bodyPr/>
        <a:lstStyle/>
        <a:p>
          <a:endParaRPr lang="ru-RU">
            <a:latin typeface="+mn-lt"/>
          </a:endParaRPr>
        </a:p>
      </dgm:t>
    </dgm:pt>
    <dgm:pt modelId="{C7355FBE-A479-4122-BDAF-168FCC095037}" type="parTrans" cxnId="{810D426B-5DCC-406C-B140-AAC1F342D01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3A0306BE-3004-4A17-A03E-225AD60C79CA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1269379" y="477386"/>
          <a:ext cx="2159754" cy="1097583"/>
        </a:xfrm>
        <a:gradFill rotWithShape="1">
          <a:gsLst>
            <a:gs pos="0">
              <a:srgbClr val="4F81BD">
                <a:shade val="51000"/>
                <a:satMod val="130000"/>
              </a:srgbClr>
            </a:gs>
            <a:gs pos="80000">
              <a:srgbClr val="4F81BD">
                <a:shade val="93000"/>
                <a:satMod val="130000"/>
              </a:srgbClr>
            </a:gs>
            <a:gs pos="100000">
              <a:srgbClr val="4F81BD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1300" b="1">
              <a:solidFill>
                <a:sysClr val="window" lastClr="FFFFFF"/>
              </a:solidFill>
              <a:latin typeface="+mn-lt"/>
              <a:ea typeface="+mn-ea"/>
              <a:cs typeface="Times New Roman" pitchFamily="18" charset="0"/>
            </a:rPr>
            <a:t>Профессиональное развитие педагогов (новые формы работы с детьми, поддержка детской инициативы)</a:t>
          </a:r>
        </a:p>
      </dgm:t>
    </dgm:pt>
    <dgm:pt modelId="{DE405A43-EED1-42D9-961A-F305477ABBF8}" type="sibTrans" cxnId="{810D426B-5DCC-406C-B140-AAC1F342D011}">
      <dgm:prSet/>
      <dgm:spPr>
        <a:xfrm>
          <a:off x="1400825" y="363687"/>
          <a:ext cx="5285782" cy="5285782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</dgm:spPr>
      <dgm:t>
        <a:bodyPr/>
        <a:lstStyle/>
        <a:p>
          <a:endParaRPr lang="ru-RU">
            <a:latin typeface="+mn-lt"/>
          </a:endParaRPr>
        </a:p>
      </dgm:t>
    </dgm:pt>
    <dgm:pt modelId="{1644CB6A-C8E1-4D62-A355-E748C4D65AAF}" type="sibTrans" cxnId="{B5849B7B-DC5D-48F0-B4D8-4BE799507EB8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C5513DF2-697E-44F7-B638-C168F7A34A00}" type="parTrans" cxnId="{8872A2E0-2523-457F-A0EB-1A7F3FB76EB4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E579094-7C18-4661-A903-D7AA4B5DEC5F}">
      <dgm:prSet phldrT="[Текст]"/>
      <dgm:spPr/>
      <dgm:t>
        <a:bodyPr/>
        <a:lstStyle/>
        <a:p>
          <a:endParaRPr lang="ru-RU">
            <a:latin typeface="+mn-lt"/>
          </a:endParaRPr>
        </a:p>
      </dgm:t>
    </dgm:pt>
    <dgm:pt modelId="{55F7F3E2-9766-479B-A4FE-5A1BD76255EC}" type="sibTrans" cxnId="{8872A2E0-2523-457F-A0EB-1A7F3FB76EB4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6102B2B-BAA0-4217-B6ED-5EE6FFF26FE4}" type="parTrans" cxnId="{4E64A8EE-85E4-4ADB-B0CE-75A19E2CCF1B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2D2E900-8396-419F-A4B3-E0C543B6C558}">
      <dgm:prSet phldrT="[Текст]"/>
      <dgm:spPr/>
      <dgm:t>
        <a:bodyPr/>
        <a:lstStyle/>
        <a:p>
          <a:endParaRPr lang="ru-RU">
            <a:latin typeface="+mn-lt"/>
          </a:endParaRPr>
        </a:p>
      </dgm:t>
    </dgm:pt>
    <dgm:pt modelId="{C89A5623-8466-4941-8175-EADA204D8CE5}" type="sibTrans" cxnId="{4E64A8EE-85E4-4ADB-B0CE-75A19E2CCF1B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144E69E3-D2F4-4F51-ABE7-E2D450EA0C1E}" type="pres">
      <dgm:prSet presAssocID="{B7DAC149-C993-4266-A278-5E4793C2A6F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8BF666-4E3D-4FC8-BC7B-4156E3F93055}" type="pres">
      <dgm:prSet presAssocID="{2897ED26-F082-457B-BEF1-B115B722F79C}" presName="centerShape" presStyleLbl="node0" presStyleIdx="0" presStyleCnt="1" custScaleX="328248" custLinFactNeighborX="-194" custLinFactNeighborY="-4799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3BAF8A85-F704-4F80-B327-606F6551C625}" type="pres">
      <dgm:prSet presAssocID="{9E23FAD0-BBFE-4ACC-A204-6B015C095B4A}" presName="node" presStyleLbl="node1" presStyleIdx="0" presStyleCnt="10" custScaleX="302701" custScaleY="134670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794813B2-F72D-42BC-94AA-8FDF29090042}" type="pres">
      <dgm:prSet presAssocID="{9E23FAD0-BBFE-4ACC-A204-6B015C095B4A}" presName="dummy" presStyleCnt="0"/>
      <dgm:spPr/>
      <dgm:t>
        <a:bodyPr/>
        <a:lstStyle/>
        <a:p>
          <a:endParaRPr/>
        </a:p>
      </dgm:t>
    </dgm:pt>
    <dgm:pt modelId="{98B1A606-356C-493E-96D5-A4555A6EE687}" type="pres">
      <dgm:prSet presAssocID="{E3F50C64-3F39-4CC2-9CA4-38F402E9EDC1}" presName="sibTrans" presStyleLbl="sibTrans2D1" presStyleIdx="0" presStyleCnt="10"/>
      <dgm:spPr>
        <a:prstGeom prst="blockArc">
          <a:avLst>
            <a:gd name="adj1" fmla="val 15085975"/>
            <a:gd name="adj2" fmla="val 18627881"/>
            <a:gd name="adj3" fmla="val 2764"/>
          </a:avLst>
        </a:prstGeom>
      </dgm:spPr>
      <dgm:t>
        <a:bodyPr/>
        <a:lstStyle/>
        <a:p>
          <a:endParaRPr lang="ru-RU"/>
        </a:p>
      </dgm:t>
    </dgm:pt>
    <dgm:pt modelId="{11603DB1-D1E4-43C9-AD0C-7A728FC279DE}" type="pres">
      <dgm:prSet presAssocID="{AAEEA412-6F08-4380-AA0B-F1D5A48D77FB}" presName="node" presStyleLbl="node1" presStyleIdx="1" presStyleCnt="10" custScaleX="273872" custScaleY="134670" custRadScaleRad="148009" custRadScaleInc="178602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649C4A7F-DAB3-4BB2-A005-C3A293959672}" type="pres">
      <dgm:prSet presAssocID="{AAEEA412-6F08-4380-AA0B-F1D5A48D77FB}" presName="dummy" presStyleCnt="0"/>
      <dgm:spPr/>
      <dgm:t>
        <a:bodyPr/>
        <a:lstStyle/>
        <a:p>
          <a:endParaRPr/>
        </a:p>
      </dgm:t>
    </dgm:pt>
    <dgm:pt modelId="{978E03F7-0C57-4FEB-AA51-EBBFD3CB25C2}" type="pres">
      <dgm:prSet presAssocID="{5EAD19E6-C57C-417C-921C-0B430A583F83}" presName="sibTrans" presStyleLbl="sibTrans2D1" presStyleIdx="1" presStyleCnt="10"/>
      <dgm:spPr>
        <a:prstGeom prst="blockArc">
          <a:avLst>
            <a:gd name="adj1" fmla="val 18187578"/>
            <a:gd name="adj2" fmla="val 20520250"/>
            <a:gd name="adj3" fmla="val 2764"/>
          </a:avLst>
        </a:prstGeom>
      </dgm:spPr>
      <dgm:t>
        <a:bodyPr/>
        <a:lstStyle/>
        <a:p>
          <a:endParaRPr lang="ru-RU"/>
        </a:p>
      </dgm:t>
    </dgm:pt>
    <dgm:pt modelId="{D0918ED3-C8B2-475C-B4F4-F3D6CA861603}" type="pres">
      <dgm:prSet presAssocID="{064024CA-FB7E-470F-944B-889013B4B45C}" presName="node" presStyleLbl="node1" presStyleIdx="2" presStyleCnt="10" custScaleX="293091" custScaleY="91291" custRadScaleRad="179570" custRadScaleInc="70179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F39FD93D-3DB4-44B8-AE2A-B915F000C9F7}" type="pres">
      <dgm:prSet presAssocID="{064024CA-FB7E-470F-944B-889013B4B45C}" presName="dummy" presStyleCnt="0"/>
      <dgm:spPr/>
      <dgm:t>
        <a:bodyPr/>
        <a:lstStyle/>
        <a:p>
          <a:endParaRPr/>
        </a:p>
      </dgm:t>
    </dgm:pt>
    <dgm:pt modelId="{DBFEE067-870C-499D-8EB3-BEFA85FEB816}" type="pres">
      <dgm:prSet presAssocID="{1020BC2D-DA33-4E00-A573-E8C756F1AC6E}" presName="sibTrans" presStyleLbl="sibTrans2D1" presStyleIdx="2" presStyleCnt="10"/>
      <dgm:spPr>
        <a:prstGeom prst="blockArc">
          <a:avLst>
            <a:gd name="adj1" fmla="val 20727865"/>
            <a:gd name="adj2" fmla="val 965572"/>
            <a:gd name="adj3" fmla="val 2764"/>
          </a:avLst>
        </a:prstGeom>
      </dgm:spPr>
      <dgm:t>
        <a:bodyPr/>
        <a:lstStyle/>
        <a:p>
          <a:endParaRPr lang="ru-RU"/>
        </a:p>
      </dgm:t>
    </dgm:pt>
    <dgm:pt modelId="{7B498AC2-031C-45F2-AB91-F3D47E35FC8A}" type="pres">
      <dgm:prSet presAssocID="{5E4A29B3-0A19-46DA-B313-37E63CD77691}" presName="node" presStyleLbl="node1" presStyleIdx="3" presStyleCnt="10" custScaleX="293091" custScaleY="134670" custRadScaleRad="174339" custRadScaleInc="-88341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586C9D80-A56F-4E5A-ACCB-070C1A12EC8E}" type="pres">
      <dgm:prSet presAssocID="{5E4A29B3-0A19-46DA-B313-37E63CD77691}" presName="dummy" presStyleCnt="0"/>
      <dgm:spPr/>
      <dgm:t>
        <a:bodyPr/>
        <a:lstStyle/>
        <a:p>
          <a:endParaRPr/>
        </a:p>
      </dgm:t>
    </dgm:pt>
    <dgm:pt modelId="{31856B3E-2357-44E4-A623-0DDB59F66473}" type="pres">
      <dgm:prSet presAssocID="{417D72E4-6383-4E67-8E03-754899D31E07}" presName="sibTrans" presStyleLbl="sibTrans2D1" presStyleIdx="3" presStyleCnt="10"/>
      <dgm:spPr>
        <a:prstGeom prst="blockArc">
          <a:avLst>
            <a:gd name="adj1" fmla="val 1116563"/>
            <a:gd name="adj2" fmla="val 3411520"/>
            <a:gd name="adj3" fmla="val 2764"/>
          </a:avLst>
        </a:prstGeom>
      </dgm:spPr>
      <dgm:t>
        <a:bodyPr/>
        <a:lstStyle/>
        <a:p>
          <a:endParaRPr lang="ru-RU"/>
        </a:p>
      </dgm:t>
    </dgm:pt>
    <dgm:pt modelId="{57FAAED3-370D-4CDD-817F-5B1345A37EBF}" type="pres">
      <dgm:prSet presAssocID="{E0C6B7EA-FFEF-43A1-B489-1EB2AA639723}" presName="node" presStyleLbl="node1" presStyleIdx="4" presStyleCnt="10" custScaleX="273872" custScaleY="134670" custRadScaleRad="149118" custRadScaleInc="-171005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F1FC4EA0-4C7E-417D-9D1C-74E07F411F2F}" type="pres">
      <dgm:prSet presAssocID="{E0C6B7EA-FFEF-43A1-B489-1EB2AA639723}" presName="dummy" presStyleCnt="0"/>
      <dgm:spPr/>
      <dgm:t>
        <a:bodyPr/>
        <a:lstStyle/>
        <a:p>
          <a:endParaRPr/>
        </a:p>
      </dgm:t>
    </dgm:pt>
    <dgm:pt modelId="{2855108F-D0CA-42FC-A815-A27B0D111DD1}" type="pres">
      <dgm:prSet presAssocID="{2CEA5355-4214-4476-B0DD-B8A2EAEFFEC5}" presName="sibTrans" presStyleLbl="sibTrans2D1" presStyleIdx="4" presStyleCnt="10"/>
      <dgm:spPr>
        <a:prstGeom prst="blockArc">
          <a:avLst>
            <a:gd name="adj1" fmla="val 3012123"/>
            <a:gd name="adj2" fmla="val 6505442"/>
            <a:gd name="adj3" fmla="val 2764"/>
          </a:avLst>
        </a:prstGeom>
      </dgm:spPr>
      <dgm:t>
        <a:bodyPr/>
        <a:lstStyle/>
        <a:p>
          <a:endParaRPr lang="ru-RU"/>
        </a:p>
      </dgm:t>
    </dgm:pt>
    <dgm:pt modelId="{BC26FCCB-5461-4509-99D5-76B8727CD9C2}" type="pres">
      <dgm:prSet presAssocID="{8FA6231E-30DF-49C6-8227-EAFA0E66E797}" presName="node" presStyleLbl="node1" presStyleIdx="5" presStyleCnt="10" custScaleX="302701" custScaleY="134670" custRadScaleRad="94252" custRadScaleInc="-3885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2244AC49-1AC1-4814-9739-FB51F34D34BE}" type="pres">
      <dgm:prSet presAssocID="{8FA6231E-30DF-49C6-8227-EAFA0E66E797}" presName="dummy" presStyleCnt="0"/>
      <dgm:spPr/>
      <dgm:t>
        <a:bodyPr/>
        <a:lstStyle/>
        <a:p>
          <a:endParaRPr/>
        </a:p>
      </dgm:t>
    </dgm:pt>
    <dgm:pt modelId="{BF76D84C-467F-4665-8C71-A14255137AC0}" type="pres">
      <dgm:prSet presAssocID="{E612A846-EAB6-417A-94EE-6F871241ECB3}" presName="sibTrans" presStyleLbl="sibTrans2D1" presStyleIdx="5" presStyleCnt="10"/>
      <dgm:spPr>
        <a:prstGeom prst="blockArc">
          <a:avLst>
            <a:gd name="adj1" fmla="val 4283050"/>
            <a:gd name="adj2" fmla="val 7731193"/>
            <a:gd name="adj3" fmla="val 2764"/>
          </a:avLst>
        </a:prstGeom>
      </dgm:spPr>
      <dgm:t>
        <a:bodyPr/>
        <a:lstStyle/>
        <a:p>
          <a:endParaRPr lang="ru-RU"/>
        </a:p>
      </dgm:t>
    </dgm:pt>
    <dgm:pt modelId="{E53D2A62-FDBE-4127-91EC-0E1020CF2D0C}" type="pres">
      <dgm:prSet presAssocID="{934D838D-F11B-40C0-B319-92E3F3ECD94B}" presName="node" presStyleLbl="node1" presStyleIdx="6" presStyleCnt="10" custScaleX="273872" custScaleY="134670" custRadScaleRad="152350" custRadScaleInc="173374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3ECDBA46-6EB0-4ADF-B9E3-F8322E99442F}" type="pres">
      <dgm:prSet presAssocID="{934D838D-F11B-40C0-B319-92E3F3ECD94B}" presName="dummy" presStyleCnt="0"/>
      <dgm:spPr/>
      <dgm:t>
        <a:bodyPr/>
        <a:lstStyle/>
        <a:p>
          <a:endParaRPr/>
        </a:p>
      </dgm:t>
    </dgm:pt>
    <dgm:pt modelId="{F3C3BF27-6BAB-4A45-B513-B532D80AD073}" type="pres">
      <dgm:prSet presAssocID="{A2D0D751-7D0E-44AD-ADC4-CFC2207F00B7}" presName="sibTrans" presStyleLbl="sibTrans2D1" presStyleIdx="6" presStyleCnt="10"/>
      <dgm:spPr>
        <a:prstGeom prst="blockArc">
          <a:avLst>
            <a:gd name="adj1" fmla="val 7062882"/>
            <a:gd name="adj2" fmla="val 9477783"/>
            <a:gd name="adj3" fmla="val 2764"/>
          </a:avLst>
        </a:prstGeom>
      </dgm:spPr>
      <dgm:t>
        <a:bodyPr/>
        <a:lstStyle/>
        <a:p>
          <a:endParaRPr lang="ru-RU"/>
        </a:p>
      </dgm:t>
    </dgm:pt>
    <dgm:pt modelId="{B7C3830E-12D7-4DE6-95C9-176A1AC4ACB6}" type="pres">
      <dgm:prSet presAssocID="{D53059DC-D5C3-4D34-9706-383227B90C4E}" presName="node" presStyleLbl="node1" presStyleIdx="7" presStyleCnt="10" custScaleX="293091" custScaleY="134534" custRadScaleRad="174603" custRadScaleInc="83013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B686FABF-96E8-4283-B05D-F5E880DC192B}" type="pres">
      <dgm:prSet presAssocID="{D53059DC-D5C3-4D34-9706-383227B90C4E}" presName="dummy" presStyleCnt="0"/>
      <dgm:spPr/>
      <dgm:t>
        <a:bodyPr/>
        <a:lstStyle/>
        <a:p>
          <a:endParaRPr/>
        </a:p>
      </dgm:t>
    </dgm:pt>
    <dgm:pt modelId="{17CF8BBF-68B4-48B1-A409-8D8D0B48114A}" type="pres">
      <dgm:prSet presAssocID="{AD5A436C-2847-4F75-9473-3795CB36550A}" presName="sibTrans" presStyleLbl="sibTrans2D1" presStyleIdx="7" presStyleCnt="10"/>
      <dgm:spPr>
        <a:prstGeom prst="blockArc">
          <a:avLst>
            <a:gd name="adj1" fmla="val 9927978"/>
            <a:gd name="adj2" fmla="val 11765689"/>
            <a:gd name="adj3" fmla="val 2764"/>
          </a:avLst>
        </a:prstGeom>
      </dgm:spPr>
      <dgm:t>
        <a:bodyPr/>
        <a:lstStyle/>
        <a:p>
          <a:endParaRPr lang="ru-RU"/>
        </a:p>
      </dgm:t>
    </dgm:pt>
    <dgm:pt modelId="{A08898D9-0F62-46B8-BC52-D20A0761F0B0}" type="pres">
      <dgm:prSet presAssocID="{73AEC205-7A37-4EA5-9013-46AD961FB789}" presName="node" presStyleLbl="node1" presStyleIdx="8" presStyleCnt="10" custScaleX="293091" custScaleY="91291" custRadScaleRad="182947" custRadScaleInc="-76859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55ED5285-2CC1-4BC6-A10F-5E034E253DC3}" type="pres">
      <dgm:prSet presAssocID="{73AEC205-7A37-4EA5-9013-46AD961FB789}" presName="dummy" presStyleCnt="0"/>
      <dgm:spPr/>
      <dgm:t>
        <a:bodyPr/>
        <a:lstStyle/>
        <a:p>
          <a:endParaRPr/>
        </a:p>
      </dgm:t>
    </dgm:pt>
    <dgm:pt modelId="{2747754C-89ED-4ACE-94E3-93967B521543}" type="pres">
      <dgm:prSet presAssocID="{3EE9F7E3-9A94-460F-9B84-01679A706D5D}" presName="sibTrans" presStyleLbl="sibTrans2D1" presStyleIdx="8" presStyleCnt="10"/>
      <dgm:spPr>
        <a:prstGeom prst="blockArc">
          <a:avLst>
            <a:gd name="adj1" fmla="val 11989974"/>
            <a:gd name="adj2" fmla="val 14469422"/>
            <a:gd name="adj3" fmla="val 2764"/>
          </a:avLst>
        </a:prstGeom>
      </dgm:spPr>
      <dgm:t>
        <a:bodyPr/>
        <a:lstStyle/>
        <a:p>
          <a:endParaRPr lang="ru-RU"/>
        </a:p>
      </dgm:t>
    </dgm:pt>
    <dgm:pt modelId="{B6526D78-B045-42A9-B224-51E839EED44E}" type="pres">
      <dgm:prSet presAssocID="{3A0306BE-3004-4A17-A03E-225AD60C79CA}" presName="node" presStyleLbl="node1" presStyleIdx="9" presStyleCnt="10" custScaleX="273872" custScaleY="134670" custRadScaleRad="149421" custRadScaleInc="-185816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6DC04158-6B27-4E5B-A50B-2A73C508CC9C}" type="pres">
      <dgm:prSet presAssocID="{3A0306BE-3004-4A17-A03E-225AD60C79CA}" presName="dummy" presStyleCnt="0"/>
      <dgm:spPr/>
      <dgm:t>
        <a:bodyPr/>
        <a:lstStyle/>
        <a:p>
          <a:endParaRPr/>
        </a:p>
      </dgm:t>
    </dgm:pt>
    <dgm:pt modelId="{AD771DC2-C66D-49E6-9E14-056FAD781101}" type="pres">
      <dgm:prSet presAssocID="{DE405A43-EED1-42D9-961A-F305477ABBF8}" presName="sibTrans" presStyleLbl="sibTrans2D1" presStyleIdx="9" presStyleCnt="10"/>
      <dgm:spPr>
        <a:prstGeom prst="blockArc">
          <a:avLst>
            <a:gd name="adj1" fmla="val 13766953"/>
            <a:gd name="adj2" fmla="val 17194102"/>
            <a:gd name="adj3" fmla="val 2764"/>
          </a:avLst>
        </a:prstGeom>
      </dgm:spPr>
      <dgm:t>
        <a:bodyPr/>
        <a:lstStyle/>
        <a:p>
          <a:endParaRPr lang="ru-RU"/>
        </a:p>
      </dgm:t>
    </dgm:pt>
  </dgm:ptLst>
  <dgm:cxnLst>
    <dgm:cxn modelId="{98DE08B5-9BAD-46F7-98D2-E7EC1011BB5A}" type="presOf" srcId="{AD5A436C-2847-4F75-9473-3795CB36550A}" destId="{17CF8BBF-68B4-48B1-A409-8D8D0B48114A}" srcOrd="0" destOrd="0" presId="urn:microsoft.com/office/officeart/2005/8/layout/radial6"/>
    <dgm:cxn modelId="{A445EA9F-8040-498D-8499-5D465AECA575}" srcId="{2897ED26-F082-457B-BEF1-B115B722F79C}" destId="{064024CA-FB7E-470F-944B-889013B4B45C}" srcOrd="2" destOrd="0" parTransId="{19DC0E0A-D4F6-4D02-92ED-389111A62142}" sibTransId="{1020BC2D-DA33-4E00-A573-E8C756F1AC6E}"/>
    <dgm:cxn modelId="{F656AEF9-B6F0-4CAA-BF9E-46A70E8565A0}" srcId="{2897ED26-F082-457B-BEF1-B115B722F79C}" destId="{AAEEA412-6F08-4380-AA0B-F1D5A48D77FB}" srcOrd="1" destOrd="0" parTransId="{E9DBF304-117B-439B-86AB-A56FDC7E88BB}" sibTransId="{5EAD19E6-C57C-417C-921C-0B430A583F83}"/>
    <dgm:cxn modelId="{4A35C334-41B7-48F0-9EF8-FA1B4D3E7648}" type="presOf" srcId="{E3F50C64-3F39-4CC2-9CA4-38F402E9EDC1}" destId="{98B1A606-356C-493E-96D5-A4555A6EE687}" srcOrd="0" destOrd="0" presId="urn:microsoft.com/office/officeart/2005/8/layout/radial6"/>
    <dgm:cxn modelId="{4E64A8EE-85E4-4ADB-B0CE-75A19E2CCF1B}" srcId="{B7DAC149-C993-4266-A278-5E4793C2A6F0}" destId="{F2D2E900-8396-419F-A4B3-E0C543B6C558}" srcOrd="2" destOrd="0" parTransId="{A6102B2B-BAA0-4217-B6ED-5EE6FFF26FE4}" sibTransId="{C89A5623-8466-4941-8175-EADA204D8CE5}"/>
    <dgm:cxn modelId="{36FD7672-64CA-4631-AE55-9842D8FA76C7}" type="presOf" srcId="{934D838D-F11B-40C0-B319-92E3F3ECD94B}" destId="{E53D2A62-FDBE-4127-91EC-0E1020CF2D0C}" srcOrd="0" destOrd="0" presId="urn:microsoft.com/office/officeart/2005/8/layout/radial6"/>
    <dgm:cxn modelId="{8872A2E0-2523-457F-A0EB-1A7F3FB76EB4}" srcId="{B7DAC149-C993-4266-A278-5E4793C2A6F0}" destId="{BE579094-7C18-4661-A903-D7AA4B5DEC5F}" srcOrd="1" destOrd="0" parTransId="{C5513DF2-697E-44F7-B638-C168F7A34A00}" sibTransId="{55F7F3E2-9766-479B-A4FE-5A1BD76255EC}"/>
    <dgm:cxn modelId="{D80674B9-C068-4154-9C4E-C635EC0BC5D2}" type="presOf" srcId="{E612A846-EAB6-417A-94EE-6F871241ECB3}" destId="{BF76D84C-467F-4665-8C71-A14255137AC0}" srcOrd="0" destOrd="0" presId="urn:microsoft.com/office/officeart/2005/8/layout/radial6"/>
    <dgm:cxn modelId="{519C4A20-CCE8-4D8E-A3BC-A8E2A013A22E}" type="presOf" srcId="{D53059DC-D5C3-4D34-9706-383227B90C4E}" destId="{B7C3830E-12D7-4DE6-95C9-176A1AC4ACB6}" srcOrd="0" destOrd="0" presId="urn:microsoft.com/office/officeart/2005/8/layout/radial6"/>
    <dgm:cxn modelId="{487F98F1-2E6E-4B23-B0E6-49DC4039BFE3}" type="presOf" srcId="{DE405A43-EED1-42D9-961A-F305477ABBF8}" destId="{AD771DC2-C66D-49E6-9E14-056FAD781101}" srcOrd="0" destOrd="0" presId="urn:microsoft.com/office/officeart/2005/8/layout/radial6"/>
    <dgm:cxn modelId="{CA62E46C-DFFB-4B54-9625-4FBF3CDEBAEB}" srcId="{2897ED26-F082-457B-BEF1-B115B722F79C}" destId="{8FA6231E-30DF-49C6-8227-EAFA0E66E797}" srcOrd="5" destOrd="0" parTransId="{824D8AF4-27B5-4ADE-8369-7BD5AB380692}" sibTransId="{E612A846-EAB6-417A-94EE-6F871241ECB3}"/>
    <dgm:cxn modelId="{99F16AA3-E0AB-468D-99F0-2064FF30F593}" type="presOf" srcId="{2CEA5355-4214-4476-B0DD-B8A2EAEFFEC5}" destId="{2855108F-D0CA-42FC-A815-A27B0D111DD1}" srcOrd="0" destOrd="0" presId="urn:microsoft.com/office/officeart/2005/8/layout/radial6"/>
    <dgm:cxn modelId="{A645C811-A6BA-47AA-9626-4CD0FDFE2FC2}" srcId="{2897ED26-F082-457B-BEF1-B115B722F79C}" destId="{73AEC205-7A37-4EA5-9013-46AD961FB789}" srcOrd="8" destOrd="0" parTransId="{960737A9-DB12-4102-AA0B-B0D57C5427B4}" sibTransId="{3EE9F7E3-9A94-460F-9B84-01679A706D5D}"/>
    <dgm:cxn modelId="{7C1D1842-1428-4AAA-A810-51ABBAA20C7C}" type="presOf" srcId="{B7DAC149-C993-4266-A278-5E4793C2A6F0}" destId="{144E69E3-D2F4-4F51-ABE7-E2D450EA0C1E}" srcOrd="0" destOrd="0" presId="urn:microsoft.com/office/officeart/2005/8/layout/radial6"/>
    <dgm:cxn modelId="{BA788592-5836-4A6C-B0CF-861D52FAC6AD}" type="presOf" srcId="{417D72E4-6383-4E67-8E03-754899D31E07}" destId="{31856B3E-2357-44E4-A623-0DDB59F66473}" srcOrd="0" destOrd="0" presId="urn:microsoft.com/office/officeart/2005/8/layout/radial6"/>
    <dgm:cxn modelId="{5739FB15-9641-479A-9589-2EECD38F9C63}" type="presOf" srcId="{064024CA-FB7E-470F-944B-889013B4B45C}" destId="{D0918ED3-C8B2-475C-B4F4-F3D6CA861603}" srcOrd="0" destOrd="0" presId="urn:microsoft.com/office/officeart/2005/8/layout/radial6"/>
    <dgm:cxn modelId="{9DE4A13D-A022-465A-B0A9-47825E02D309}" type="presOf" srcId="{E0C6B7EA-FFEF-43A1-B489-1EB2AA639723}" destId="{57FAAED3-370D-4CDD-817F-5B1345A37EBF}" srcOrd="0" destOrd="0" presId="urn:microsoft.com/office/officeart/2005/8/layout/radial6"/>
    <dgm:cxn modelId="{89C0846A-F332-4C3B-8B46-BC65116457D4}" srcId="{2897ED26-F082-457B-BEF1-B115B722F79C}" destId="{E0C6B7EA-FFEF-43A1-B489-1EB2AA639723}" srcOrd="4" destOrd="0" parTransId="{BEB92246-6BE5-48C7-94A9-A590C50BA5C9}" sibTransId="{2CEA5355-4214-4476-B0DD-B8A2EAEFFEC5}"/>
    <dgm:cxn modelId="{775FB90A-2F18-423C-9DA3-4A505D758C6D}" type="presOf" srcId="{9E23FAD0-BBFE-4ACC-A204-6B015C095B4A}" destId="{3BAF8A85-F704-4F80-B327-606F6551C625}" srcOrd="0" destOrd="0" presId="urn:microsoft.com/office/officeart/2005/8/layout/radial6"/>
    <dgm:cxn modelId="{D8812A60-0748-47FE-B4AD-69494A29B0E1}" srcId="{2897ED26-F082-457B-BEF1-B115B722F79C}" destId="{934D838D-F11B-40C0-B319-92E3F3ECD94B}" srcOrd="6" destOrd="0" parTransId="{381B22BF-4253-41E9-BD29-D43C415CD08A}" sibTransId="{A2D0D751-7D0E-44AD-ADC4-CFC2207F00B7}"/>
    <dgm:cxn modelId="{43E52F52-AA83-4E00-90AB-439D0ABE4CBE}" srcId="{2897ED26-F082-457B-BEF1-B115B722F79C}" destId="{9E23FAD0-BBFE-4ACC-A204-6B015C095B4A}" srcOrd="0" destOrd="0" parTransId="{5B0B6221-281E-474D-84F3-1E2EE8D074A9}" sibTransId="{E3F50C64-3F39-4CC2-9CA4-38F402E9EDC1}"/>
    <dgm:cxn modelId="{C1F2C13C-1207-4829-A6A7-79190E03846D}" type="presOf" srcId="{73AEC205-7A37-4EA5-9013-46AD961FB789}" destId="{A08898D9-0F62-46B8-BC52-D20A0761F0B0}" srcOrd="0" destOrd="0" presId="urn:microsoft.com/office/officeart/2005/8/layout/radial6"/>
    <dgm:cxn modelId="{454D5324-6586-469E-887E-D602BE3EC871}" type="presOf" srcId="{3A0306BE-3004-4A17-A03E-225AD60C79CA}" destId="{B6526D78-B045-42A9-B224-51E839EED44E}" srcOrd="0" destOrd="0" presId="urn:microsoft.com/office/officeart/2005/8/layout/radial6"/>
    <dgm:cxn modelId="{29773AEB-5D52-4BA1-A3F0-4D2EAA54AEB4}" srcId="{2897ED26-F082-457B-BEF1-B115B722F79C}" destId="{D53059DC-D5C3-4D34-9706-383227B90C4E}" srcOrd="7" destOrd="0" parTransId="{EB82D5BE-53B4-4854-862B-B7A0D4674801}" sibTransId="{AD5A436C-2847-4F75-9473-3795CB36550A}"/>
    <dgm:cxn modelId="{39E8F8EE-F13D-4768-BB32-A7D7E2A10C13}" type="presOf" srcId="{5E4A29B3-0A19-46DA-B313-37E63CD77691}" destId="{7B498AC2-031C-45F2-AB91-F3D47E35FC8A}" srcOrd="0" destOrd="0" presId="urn:microsoft.com/office/officeart/2005/8/layout/radial6"/>
    <dgm:cxn modelId="{574A7CCC-7246-40DB-AE40-48A22BB8639C}" type="presOf" srcId="{1020BC2D-DA33-4E00-A573-E8C756F1AC6E}" destId="{DBFEE067-870C-499D-8EB3-BEFA85FEB816}" srcOrd="0" destOrd="0" presId="urn:microsoft.com/office/officeart/2005/8/layout/radial6"/>
    <dgm:cxn modelId="{CA4B60AF-56F4-452E-8846-CF8F70DF860A}" srcId="{2897ED26-F082-457B-BEF1-B115B722F79C}" destId="{5E4A29B3-0A19-46DA-B313-37E63CD77691}" srcOrd="3" destOrd="0" parTransId="{7248AF29-D554-4224-8D19-A9298D5CFA4F}" sibTransId="{417D72E4-6383-4E67-8E03-754899D31E07}"/>
    <dgm:cxn modelId="{9683D644-57C4-46E8-A4A7-A322DE32495D}" type="presOf" srcId="{8FA6231E-30DF-49C6-8227-EAFA0E66E797}" destId="{BC26FCCB-5461-4509-99D5-76B8727CD9C2}" srcOrd="0" destOrd="0" presId="urn:microsoft.com/office/officeart/2005/8/layout/radial6"/>
    <dgm:cxn modelId="{A3A1D0B7-E061-4996-851A-305ED4C3AD04}" type="presOf" srcId="{2897ED26-F082-457B-BEF1-B115B722F79C}" destId="{7D8BF666-4E3D-4FC8-BC7B-4156E3F93055}" srcOrd="0" destOrd="0" presId="urn:microsoft.com/office/officeart/2005/8/layout/radial6"/>
    <dgm:cxn modelId="{810D426B-5DCC-406C-B140-AAC1F342D011}" srcId="{2897ED26-F082-457B-BEF1-B115B722F79C}" destId="{3A0306BE-3004-4A17-A03E-225AD60C79CA}" srcOrd="9" destOrd="0" parTransId="{C7355FBE-A479-4122-BDAF-168FCC095037}" sibTransId="{DE405A43-EED1-42D9-961A-F305477ABBF8}"/>
    <dgm:cxn modelId="{10774E7E-AB52-465C-ADE9-F8CFD31E5E67}" type="presOf" srcId="{A2D0D751-7D0E-44AD-ADC4-CFC2207F00B7}" destId="{F3C3BF27-6BAB-4A45-B513-B532D80AD073}" srcOrd="0" destOrd="0" presId="urn:microsoft.com/office/officeart/2005/8/layout/radial6"/>
    <dgm:cxn modelId="{B7BFA257-1DEF-4A96-9212-358B1B67F5AC}" type="presOf" srcId="{5EAD19E6-C57C-417C-921C-0B430A583F83}" destId="{978E03F7-0C57-4FEB-AA51-EBBFD3CB25C2}" srcOrd="0" destOrd="0" presId="urn:microsoft.com/office/officeart/2005/8/layout/radial6"/>
    <dgm:cxn modelId="{9605A241-C322-41BA-BDAF-54BCBFAE95D0}" type="presOf" srcId="{3EE9F7E3-9A94-460F-9B84-01679A706D5D}" destId="{2747754C-89ED-4ACE-94E3-93967B521543}" srcOrd="0" destOrd="0" presId="urn:microsoft.com/office/officeart/2005/8/layout/radial6"/>
    <dgm:cxn modelId="{B5849B7B-DC5D-48F0-B4D8-4BE799507EB8}" srcId="{B7DAC149-C993-4266-A278-5E4793C2A6F0}" destId="{2897ED26-F082-457B-BEF1-B115B722F79C}" srcOrd="0" destOrd="0" parTransId="{46CA7D9E-988C-49B3-A5EF-9E408680BC1D}" sibTransId="{1644CB6A-C8E1-4D62-A355-E748C4D65AAF}"/>
    <dgm:cxn modelId="{9CD5A641-9E51-4561-84B2-6CB6850628CA}" type="presOf" srcId="{AAEEA412-6F08-4380-AA0B-F1D5A48D77FB}" destId="{11603DB1-D1E4-43C9-AD0C-7A728FC279DE}" srcOrd="0" destOrd="0" presId="urn:microsoft.com/office/officeart/2005/8/layout/radial6"/>
    <dgm:cxn modelId="{F838A1B1-6129-4ECC-9906-3E2C152E2287}" type="presParOf" srcId="{144E69E3-D2F4-4F51-ABE7-E2D450EA0C1E}" destId="{7D8BF666-4E3D-4FC8-BC7B-4156E3F93055}" srcOrd="0" destOrd="0" presId="urn:microsoft.com/office/officeart/2005/8/layout/radial6"/>
    <dgm:cxn modelId="{10D70158-3A86-48AF-9E91-97FC5CE759D1}" type="presParOf" srcId="{144E69E3-D2F4-4F51-ABE7-E2D450EA0C1E}" destId="{3BAF8A85-F704-4F80-B327-606F6551C625}" srcOrd="1" destOrd="0" presId="urn:microsoft.com/office/officeart/2005/8/layout/radial6"/>
    <dgm:cxn modelId="{A856B4CA-64DB-4055-9F33-0D98A68380A1}" type="presParOf" srcId="{144E69E3-D2F4-4F51-ABE7-E2D450EA0C1E}" destId="{794813B2-F72D-42BC-94AA-8FDF29090042}" srcOrd="2" destOrd="0" presId="urn:microsoft.com/office/officeart/2005/8/layout/radial6"/>
    <dgm:cxn modelId="{615FB82A-13ED-4A2C-AC5B-AB9ECEA01CE8}" type="presParOf" srcId="{144E69E3-D2F4-4F51-ABE7-E2D450EA0C1E}" destId="{98B1A606-356C-493E-96D5-A4555A6EE687}" srcOrd="3" destOrd="0" presId="urn:microsoft.com/office/officeart/2005/8/layout/radial6"/>
    <dgm:cxn modelId="{EFDD2E85-7B47-42F3-BBED-5413DFA6D17C}" type="presParOf" srcId="{144E69E3-D2F4-4F51-ABE7-E2D450EA0C1E}" destId="{11603DB1-D1E4-43C9-AD0C-7A728FC279DE}" srcOrd="4" destOrd="0" presId="urn:microsoft.com/office/officeart/2005/8/layout/radial6"/>
    <dgm:cxn modelId="{84706E11-53E1-4A96-93D3-C9C900F1C433}" type="presParOf" srcId="{144E69E3-D2F4-4F51-ABE7-E2D450EA0C1E}" destId="{649C4A7F-DAB3-4BB2-A005-C3A293959672}" srcOrd="5" destOrd="0" presId="urn:microsoft.com/office/officeart/2005/8/layout/radial6"/>
    <dgm:cxn modelId="{F74B0627-F388-4A4A-875D-4229EF2E926B}" type="presParOf" srcId="{144E69E3-D2F4-4F51-ABE7-E2D450EA0C1E}" destId="{978E03F7-0C57-4FEB-AA51-EBBFD3CB25C2}" srcOrd="6" destOrd="0" presId="urn:microsoft.com/office/officeart/2005/8/layout/radial6"/>
    <dgm:cxn modelId="{3FB5804F-AE4F-4F33-9022-B7004F0B84B2}" type="presParOf" srcId="{144E69E3-D2F4-4F51-ABE7-E2D450EA0C1E}" destId="{D0918ED3-C8B2-475C-B4F4-F3D6CA861603}" srcOrd="7" destOrd="0" presId="urn:microsoft.com/office/officeart/2005/8/layout/radial6"/>
    <dgm:cxn modelId="{7716617D-B507-4059-8E32-992F88A006F3}" type="presParOf" srcId="{144E69E3-D2F4-4F51-ABE7-E2D450EA0C1E}" destId="{F39FD93D-3DB4-44B8-AE2A-B915F000C9F7}" srcOrd="8" destOrd="0" presId="urn:microsoft.com/office/officeart/2005/8/layout/radial6"/>
    <dgm:cxn modelId="{60B9A622-E1C1-4147-89F5-D3E6BBC80720}" type="presParOf" srcId="{144E69E3-D2F4-4F51-ABE7-E2D450EA0C1E}" destId="{DBFEE067-870C-499D-8EB3-BEFA85FEB816}" srcOrd="9" destOrd="0" presId="urn:microsoft.com/office/officeart/2005/8/layout/radial6"/>
    <dgm:cxn modelId="{F256D136-3E57-45AC-AA0F-46D324BA0CB3}" type="presParOf" srcId="{144E69E3-D2F4-4F51-ABE7-E2D450EA0C1E}" destId="{7B498AC2-031C-45F2-AB91-F3D47E35FC8A}" srcOrd="10" destOrd="0" presId="urn:microsoft.com/office/officeart/2005/8/layout/radial6"/>
    <dgm:cxn modelId="{876864E8-B0D7-4A64-945C-F0D6105FF4CA}" type="presParOf" srcId="{144E69E3-D2F4-4F51-ABE7-E2D450EA0C1E}" destId="{586C9D80-A56F-4E5A-ACCB-070C1A12EC8E}" srcOrd="11" destOrd="0" presId="urn:microsoft.com/office/officeart/2005/8/layout/radial6"/>
    <dgm:cxn modelId="{3744A710-6E1C-4C34-9D35-C1515581825B}" type="presParOf" srcId="{144E69E3-D2F4-4F51-ABE7-E2D450EA0C1E}" destId="{31856B3E-2357-44E4-A623-0DDB59F66473}" srcOrd="12" destOrd="0" presId="urn:microsoft.com/office/officeart/2005/8/layout/radial6"/>
    <dgm:cxn modelId="{40417B76-B7B5-48F5-9E16-0A00DB924621}" type="presParOf" srcId="{144E69E3-D2F4-4F51-ABE7-E2D450EA0C1E}" destId="{57FAAED3-370D-4CDD-817F-5B1345A37EBF}" srcOrd="13" destOrd="0" presId="urn:microsoft.com/office/officeart/2005/8/layout/radial6"/>
    <dgm:cxn modelId="{5CE1AD24-0188-4DA0-8E53-791455CB92FF}" type="presParOf" srcId="{144E69E3-D2F4-4F51-ABE7-E2D450EA0C1E}" destId="{F1FC4EA0-4C7E-417D-9D1C-74E07F411F2F}" srcOrd="14" destOrd="0" presId="urn:microsoft.com/office/officeart/2005/8/layout/radial6"/>
    <dgm:cxn modelId="{7782E51F-C6E5-4028-9D21-711A730A1F19}" type="presParOf" srcId="{144E69E3-D2F4-4F51-ABE7-E2D450EA0C1E}" destId="{2855108F-D0CA-42FC-A815-A27B0D111DD1}" srcOrd="15" destOrd="0" presId="urn:microsoft.com/office/officeart/2005/8/layout/radial6"/>
    <dgm:cxn modelId="{BB197693-46FC-4707-98DF-F24F2E570718}" type="presParOf" srcId="{144E69E3-D2F4-4F51-ABE7-E2D450EA0C1E}" destId="{BC26FCCB-5461-4509-99D5-76B8727CD9C2}" srcOrd="16" destOrd="0" presId="urn:microsoft.com/office/officeart/2005/8/layout/radial6"/>
    <dgm:cxn modelId="{A65E62D7-4722-48F3-9507-EF2DA5BEA2EA}" type="presParOf" srcId="{144E69E3-D2F4-4F51-ABE7-E2D450EA0C1E}" destId="{2244AC49-1AC1-4814-9739-FB51F34D34BE}" srcOrd="17" destOrd="0" presId="urn:microsoft.com/office/officeart/2005/8/layout/radial6"/>
    <dgm:cxn modelId="{4FDCD66B-6D21-4722-912B-12BEC460748A}" type="presParOf" srcId="{144E69E3-D2F4-4F51-ABE7-E2D450EA0C1E}" destId="{BF76D84C-467F-4665-8C71-A14255137AC0}" srcOrd="18" destOrd="0" presId="urn:microsoft.com/office/officeart/2005/8/layout/radial6"/>
    <dgm:cxn modelId="{8B23C7D6-49CC-4963-9444-8B031E03D629}" type="presParOf" srcId="{144E69E3-D2F4-4F51-ABE7-E2D450EA0C1E}" destId="{E53D2A62-FDBE-4127-91EC-0E1020CF2D0C}" srcOrd="19" destOrd="0" presId="urn:microsoft.com/office/officeart/2005/8/layout/radial6"/>
    <dgm:cxn modelId="{7827A68C-4B6F-4343-8B9D-75509AEA8025}" type="presParOf" srcId="{144E69E3-D2F4-4F51-ABE7-E2D450EA0C1E}" destId="{3ECDBA46-6EB0-4ADF-B9E3-F8322E99442F}" srcOrd="20" destOrd="0" presId="urn:microsoft.com/office/officeart/2005/8/layout/radial6"/>
    <dgm:cxn modelId="{0A413B1B-0790-4308-A63A-FEA9C9A1C05A}" type="presParOf" srcId="{144E69E3-D2F4-4F51-ABE7-E2D450EA0C1E}" destId="{F3C3BF27-6BAB-4A45-B513-B532D80AD073}" srcOrd="21" destOrd="0" presId="urn:microsoft.com/office/officeart/2005/8/layout/radial6"/>
    <dgm:cxn modelId="{34CFBB69-3768-4450-9379-09A8E10A284F}" type="presParOf" srcId="{144E69E3-D2F4-4F51-ABE7-E2D450EA0C1E}" destId="{B7C3830E-12D7-4DE6-95C9-176A1AC4ACB6}" srcOrd="22" destOrd="0" presId="urn:microsoft.com/office/officeart/2005/8/layout/radial6"/>
    <dgm:cxn modelId="{FA7038C2-052C-4E28-918C-066879831FDF}" type="presParOf" srcId="{144E69E3-D2F4-4F51-ABE7-E2D450EA0C1E}" destId="{B686FABF-96E8-4283-B05D-F5E880DC192B}" srcOrd="23" destOrd="0" presId="urn:microsoft.com/office/officeart/2005/8/layout/radial6"/>
    <dgm:cxn modelId="{0B6D93F5-225F-4728-A937-47243ABEFD87}" type="presParOf" srcId="{144E69E3-D2F4-4F51-ABE7-E2D450EA0C1E}" destId="{17CF8BBF-68B4-48B1-A409-8D8D0B48114A}" srcOrd="24" destOrd="0" presId="urn:microsoft.com/office/officeart/2005/8/layout/radial6"/>
    <dgm:cxn modelId="{18B130A4-31E5-4620-8F20-EE14C61B236E}" type="presParOf" srcId="{144E69E3-D2F4-4F51-ABE7-E2D450EA0C1E}" destId="{A08898D9-0F62-46B8-BC52-D20A0761F0B0}" srcOrd="25" destOrd="0" presId="urn:microsoft.com/office/officeart/2005/8/layout/radial6"/>
    <dgm:cxn modelId="{5EDB88D5-0748-4FA7-9DD5-063F5319BCA6}" type="presParOf" srcId="{144E69E3-D2F4-4F51-ABE7-E2D450EA0C1E}" destId="{55ED5285-2CC1-4BC6-A10F-5E034E253DC3}" srcOrd="26" destOrd="0" presId="urn:microsoft.com/office/officeart/2005/8/layout/radial6"/>
    <dgm:cxn modelId="{BDD16F64-5A21-49ED-ACAD-EDE9B7090821}" type="presParOf" srcId="{144E69E3-D2F4-4F51-ABE7-E2D450EA0C1E}" destId="{2747754C-89ED-4ACE-94E3-93967B521543}" srcOrd="27" destOrd="0" presId="urn:microsoft.com/office/officeart/2005/8/layout/radial6"/>
    <dgm:cxn modelId="{E4C915B6-3C6E-4209-AD37-E1B467CE58CD}" type="presParOf" srcId="{144E69E3-D2F4-4F51-ABE7-E2D450EA0C1E}" destId="{B6526D78-B045-42A9-B224-51E839EED44E}" srcOrd="28" destOrd="0" presId="urn:microsoft.com/office/officeart/2005/8/layout/radial6"/>
    <dgm:cxn modelId="{3F7BE3E8-E63F-47FF-B592-EB10DBCA77F4}" type="presParOf" srcId="{144E69E3-D2F4-4F51-ABE7-E2D450EA0C1E}" destId="{6DC04158-6B27-4E5B-A50B-2A73C508CC9C}" srcOrd="29" destOrd="0" presId="urn:microsoft.com/office/officeart/2005/8/layout/radial6"/>
    <dgm:cxn modelId="{1B0CA4D4-5D63-46D4-A1D0-EA4769B542E3}" type="presParOf" srcId="{144E69E3-D2F4-4F51-ABE7-E2D450EA0C1E}" destId="{AD771DC2-C66D-49E6-9E14-056FAD781101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54ADB2-B8F7-4294-B2F9-75E3DD716586}" type="doc">
      <dgm:prSet loTypeId="urn:microsoft.com/office/officeart/2005/8/layout/cycle2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B8D342-7374-491D-A0DC-E66CDF18F817}" type="parTrans" cxnId="{481C8051-C0E2-4744-8194-E3943978D7BF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gm:t>
    </dgm:pt>
    <dgm:pt modelId="{16A09C2E-F5E0-4576-A489-199DC4F39F11}">
      <dgm:prSet phldrT="[Текст]" custT="1"/>
      <dgm:spPr>
        <a:solidFill>
          <a:srgbClr val="FF7C80"/>
        </a:solidFill>
      </dgm:spPr>
      <dgm:t>
        <a:bodyPr/>
        <a:lstStyle/>
        <a:p>
          <a:r>
            <a:rPr lang="ru-RU" sz="1600" b="1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Моделиро-вание</a:t>
          </a:r>
        </a:p>
      </dgm:t>
    </dgm:pt>
    <dgm:pt modelId="{BA7BEC7E-6D28-4F29-80C9-7E1CA2CC096A}" type="sibTrans" cxnId="{481C8051-C0E2-4744-8194-E3943978D7BF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gm:t>
    </dgm:pt>
    <dgm:pt modelId="{C48C279A-F8C3-4CB5-9671-8F4592E7EF08}" type="parTrans" cxnId="{1F1ECB55-3015-443A-80DE-A99A808BE697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gm:t>
    </dgm:pt>
    <dgm:pt modelId="{0BC1AED9-4EC2-46AE-BB64-7D03DB5D7146}">
      <dgm:prSet phldrT="[Текст]" custT="1"/>
      <dgm:spPr>
        <a:solidFill>
          <a:srgbClr val="99CCFF"/>
        </a:solidFill>
      </dgm:spPr>
      <dgm:t>
        <a:bodyPr/>
        <a:lstStyle/>
        <a:p>
          <a:r>
            <a:rPr lang="ru-RU" sz="1600" b="1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Игровое упражнение</a:t>
          </a:r>
        </a:p>
      </dgm:t>
    </dgm:pt>
    <dgm:pt modelId="{3061335D-9171-4F26-9759-4B27DC1F9580}" type="sibTrans" cxnId="{1F1ECB55-3015-443A-80DE-A99A808BE697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gm:t>
    </dgm:pt>
    <dgm:pt modelId="{EC8905D9-EE69-46FE-BDEE-C83411AC72CC}" type="parTrans" cxnId="{3063DD30-C602-4C5C-9617-2DD790F26787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gm:t>
    </dgm:pt>
    <dgm:pt modelId="{3881DD7E-2B78-4216-8CE7-46E768403435}">
      <dgm:prSet phldrT="[Текст]" custT="1"/>
      <dgm:spPr>
        <a:solidFill>
          <a:srgbClr val="FFCC99"/>
        </a:solidFill>
      </dgm:spPr>
      <dgm:t>
        <a:bodyPr/>
        <a:lstStyle/>
        <a:p>
          <a:r>
            <a:rPr lang="ru-RU" sz="1600" b="1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Чтение</a:t>
          </a:r>
        </a:p>
      </dgm:t>
    </dgm:pt>
    <dgm:pt modelId="{68879FE6-4FA7-4676-9BE1-F62ACB0362CF}" type="sibTrans" cxnId="{3063DD30-C602-4C5C-9617-2DD790F26787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gm:t>
    </dgm:pt>
    <dgm:pt modelId="{7C660059-118A-4746-B2F5-6B9042BBE1A2}" type="parTrans" cxnId="{F9C5F13E-D079-4D5D-9A90-C1B20ADCF842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gm:t>
    </dgm:pt>
    <dgm:pt modelId="{61C124B9-ACF8-46A3-A327-655CE7D9584B}">
      <dgm:prSet phldrT="[Текст]" custT="1"/>
      <dgm:spPr>
        <a:solidFill>
          <a:srgbClr val="CC99FF"/>
        </a:solidFill>
      </dgm:spPr>
      <dgm:t>
        <a:bodyPr/>
        <a:lstStyle/>
        <a:p>
          <a:r>
            <a:rPr lang="ru-RU" sz="1600" b="1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Ситуация</a:t>
          </a:r>
        </a:p>
      </dgm:t>
    </dgm:pt>
    <dgm:pt modelId="{3BA041A6-2C80-4B91-92A4-388A7181F0CA}" type="sibTrans" cxnId="{F9C5F13E-D079-4D5D-9A90-C1B20ADCF842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gm:t>
    </dgm:pt>
    <dgm:pt modelId="{F72DF5CC-56F7-4A76-A91D-73C63092942E}" type="parTrans" cxnId="{7975A204-31A4-406B-86A0-94FF6FEB7830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gm:t>
    </dgm:pt>
    <dgm:pt modelId="{1CE3921B-5257-4FFE-99BF-B02553AF2B1D}">
      <dgm:prSet phldrT="[Текст]" custT="1"/>
      <dgm:spPr>
        <a:solidFill>
          <a:srgbClr val="99FF99"/>
        </a:solidFill>
      </dgm:spPr>
      <dgm:t>
        <a:bodyPr/>
        <a:lstStyle/>
        <a:p>
          <a:r>
            <a:rPr lang="ru-RU" sz="1600" b="1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Конкурсы, викторины</a:t>
          </a:r>
        </a:p>
      </dgm:t>
    </dgm:pt>
    <dgm:pt modelId="{B4122C28-A5F2-4850-85C8-6F8A4363AD31}" type="sibTrans" cxnId="{7975A204-31A4-406B-86A0-94FF6FEB7830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gm:t>
    </dgm:pt>
    <dgm:pt modelId="{C120D73F-20D4-4E26-B119-9A60BAFA0B66}" type="parTrans" cxnId="{048F6908-1D0F-4DDF-AB78-4349CAD53DCA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gm:t>
    </dgm:pt>
    <dgm:pt modelId="{DB59386A-A91F-4523-AA37-08A2FE02AD35}">
      <dgm:prSet custT="1"/>
      <dgm:spPr>
        <a:solidFill>
          <a:srgbClr val="FF99FF"/>
        </a:solidFill>
      </dgm:spPr>
      <dgm:t>
        <a:bodyPr/>
        <a:lstStyle/>
        <a:p>
          <a:r>
            <a:rPr lang="ru-RU" sz="1600" b="1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Проекты</a:t>
          </a:r>
        </a:p>
      </dgm:t>
    </dgm:pt>
    <dgm:pt modelId="{ECA47EF6-61B9-4719-A83F-7CA8F5CDE542}" type="sibTrans" cxnId="{048F6908-1D0F-4DDF-AB78-4349CAD53DCA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gm:t>
    </dgm:pt>
    <dgm:pt modelId="{64F84B0A-C603-47A8-8118-CAF0ECF8F8CD}" type="parTrans" cxnId="{73467575-37AC-4EC1-AFD8-0EB3DC81F603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gm:t>
    </dgm:pt>
    <dgm:pt modelId="{7860C3B4-F6E3-4CEA-BE4E-56B7EAC580F8}">
      <dgm:prSet custT="1"/>
      <dgm:spPr/>
      <dgm:t>
        <a:bodyPr/>
        <a:lstStyle/>
        <a:p>
          <a:r>
            <a:rPr lang="ru-RU" sz="1600" b="1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Занятие</a:t>
          </a:r>
        </a:p>
      </dgm:t>
    </dgm:pt>
    <dgm:pt modelId="{58A496A9-886A-4184-AEE1-030165F8A6C5}" type="sibTrans" cxnId="{73467575-37AC-4EC1-AFD8-0EB3DC81F603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gm:t>
    </dgm:pt>
    <dgm:pt modelId="{FAE52505-5E85-4AC5-AE98-A51684E61FCC}" type="parTrans" cxnId="{D7C47154-C660-4E59-9CD7-79CCD6A81990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gm:t>
    </dgm:pt>
    <dgm:pt modelId="{A2C3B15A-1CC8-4CCF-A363-03DD19B74DFB}">
      <dgm:prSet custT="1"/>
      <dgm:spPr>
        <a:solidFill>
          <a:srgbClr val="66CCFF"/>
        </a:solidFill>
      </dgm:spPr>
      <dgm:t>
        <a:bodyPr/>
        <a:lstStyle/>
        <a:p>
          <a:r>
            <a:rPr lang="ru-RU" sz="1600" b="1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Коллекциони-рование</a:t>
          </a:r>
        </a:p>
      </dgm:t>
    </dgm:pt>
    <dgm:pt modelId="{E0606BA7-0655-40D8-8FF0-4DE45E90A79C}" type="sibTrans" cxnId="{D7C47154-C660-4E59-9CD7-79CCD6A81990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gm:t>
    </dgm:pt>
    <dgm:pt modelId="{D1CF9354-A269-4777-8C3F-3AAAF0303E8E}" type="parTrans" cxnId="{69904D45-A1D1-4DFB-BDC7-3EE68BD3127B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gm:t>
    </dgm:pt>
    <dgm:pt modelId="{54E2EF20-6213-4606-AF9D-6C09DDB21738}">
      <dgm:prSet custT="1"/>
      <dgm:spPr>
        <a:solidFill>
          <a:srgbClr val="FFFF66"/>
        </a:solidFill>
      </dgm:spPr>
      <dgm:t>
        <a:bodyPr/>
        <a:lstStyle/>
        <a:p>
          <a:r>
            <a:rPr lang="ru-RU" sz="1600" b="1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Мастерская</a:t>
          </a:r>
        </a:p>
      </dgm:t>
    </dgm:pt>
    <dgm:pt modelId="{350995CE-6B14-4946-9B21-2F6F2E1AD93A}" type="sibTrans" cxnId="{69904D45-A1D1-4DFB-BDC7-3EE68BD3127B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gm:t>
    </dgm:pt>
    <dgm:pt modelId="{28DF7B8A-5709-4E08-B227-871A2FAC7ECF}" type="parTrans" cxnId="{CCE2D23E-8FF2-410D-AA95-029B87E47E6B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gm:t>
    </dgm:pt>
    <dgm:pt modelId="{4B5E550D-7CCB-4DE4-AE52-6DDE4E7823AA}">
      <dgm:prSet custT="1"/>
      <dgm:spPr>
        <a:solidFill>
          <a:srgbClr val="FF7C80"/>
        </a:solidFill>
      </dgm:spPr>
      <dgm:t>
        <a:bodyPr/>
        <a:lstStyle/>
        <a:p>
          <a:r>
            <a:rPr lang="ru-RU" sz="1600" b="1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Беседа, загадка, разговор</a:t>
          </a:r>
        </a:p>
      </dgm:t>
    </dgm:pt>
    <dgm:pt modelId="{8A9A2B96-2270-4519-809A-3ABE2D8D504C}" type="sibTrans" cxnId="{CCE2D23E-8FF2-410D-AA95-029B87E47E6B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gm:t>
    </dgm:pt>
    <dgm:pt modelId="{2E76EBD9-6B81-4D29-A5D8-D0D7E86036BD}" type="parTrans" cxnId="{9A11CAE0-3C7D-4FDA-8341-9603A9229ED6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gm:t>
    </dgm:pt>
    <dgm:pt modelId="{57DB9A89-4D5C-4F47-A296-76691D00FA91}">
      <dgm:prSet custT="1"/>
      <dgm:spPr>
        <a:solidFill>
          <a:srgbClr val="00FF99"/>
        </a:solidFill>
      </dgm:spPr>
      <dgm:t>
        <a:bodyPr/>
        <a:lstStyle/>
        <a:p>
          <a:r>
            <a:rPr lang="ru-RU" sz="1600" b="1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Квесты</a:t>
          </a:r>
        </a:p>
      </dgm:t>
    </dgm:pt>
    <dgm:pt modelId="{CF0B424A-B4E8-464B-89CE-33BC85911124}" type="sibTrans" cxnId="{9A11CAE0-3C7D-4FDA-8341-9603A9229ED6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gm:t>
    </dgm:pt>
    <dgm:pt modelId="{9D909AB6-D6EE-498B-9BDB-419311C72AB2}" type="parTrans" cxnId="{41B3DBE5-46DE-42D8-93AD-D8959D8EC361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gm:t>
    </dgm:pt>
    <dgm:pt modelId="{5600D6E0-9DFE-440B-A0A8-27EE03B5852D}">
      <dgm:prSet custT="1"/>
      <dgm:spPr/>
      <dgm:t>
        <a:bodyPr/>
        <a:lstStyle/>
        <a:p>
          <a:r>
            <a:rPr lang="ru-RU" sz="1600" b="1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Эксперимен-тирование</a:t>
          </a:r>
        </a:p>
      </dgm:t>
    </dgm:pt>
    <dgm:pt modelId="{197CD29D-E2BC-444B-B2F3-F8AF575009E6}" type="sibTrans" cxnId="{41B3DBE5-46DE-42D8-93AD-D8959D8EC361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gm:t>
    </dgm:pt>
    <dgm:pt modelId="{417698D7-A263-4C31-A5FC-EDED59186CE3}" type="pres">
      <dgm:prSet presAssocID="{6F54ADB2-B8F7-4294-B2F9-75E3DD71658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C998E8-E1C5-459A-BC00-DA942DFC4C02}" type="pres">
      <dgm:prSet presAssocID="{16A09C2E-F5E0-4576-A489-199DC4F39F11}" presName="node" presStyleLbl="node1" presStyleIdx="0" presStyleCnt="12" custScaleX="300704" custScaleY="101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BE159F-D657-4C0C-B196-2FA8480166C7}" type="pres">
      <dgm:prSet presAssocID="{BA7BEC7E-6D28-4F29-80C9-7E1CA2CC096A}" presName="sibTrans" presStyleLbl="sibTrans2D1" presStyleIdx="0" presStyleCnt="12"/>
      <dgm:spPr/>
      <dgm:t>
        <a:bodyPr/>
        <a:lstStyle/>
        <a:p>
          <a:endParaRPr lang="ru-RU"/>
        </a:p>
      </dgm:t>
    </dgm:pt>
    <dgm:pt modelId="{90846714-B97F-4C60-9C38-4D11A300BD51}" type="pres">
      <dgm:prSet presAssocID="{BA7BEC7E-6D28-4F29-80C9-7E1CA2CC096A}" presName="connectorText" presStyleLbl="sibTrans2D1" presStyleIdx="0" presStyleCnt="12"/>
      <dgm:spPr/>
      <dgm:t>
        <a:bodyPr/>
        <a:lstStyle/>
        <a:p>
          <a:endParaRPr lang="ru-RU"/>
        </a:p>
      </dgm:t>
    </dgm:pt>
    <dgm:pt modelId="{BE2C5735-7985-4B3C-8928-BC715DE55767}" type="pres">
      <dgm:prSet presAssocID="{0BC1AED9-4EC2-46AE-BB64-7D03DB5D7146}" presName="node" presStyleLbl="node1" presStyleIdx="1" presStyleCnt="12" custScaleX="300704" custScaleY="101755" custRadScaleRad="140521" custRadScaleInc="159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1AD569-C189-43C4-8108-57B343A048DE}" type="pres">
      <dgm:prSet presAssocID="{3061335D-9171-4F26-9759-4B27DC1F9580}" presName="sibTrans" presStyleLbl="sibTrans2D1" presStyleIdx="1" presStyleCnt="12"/>
      <dgm:spPr/>
      <dgm:t>
        <a:bodyPr/>
        <a:lstStyle/>
        <a:p>
          <a:endParaRPr lang="ru-RU"/>
        </a:p>
      </dgm:t>
    </dgm:pt>
    <dgm:pt modelId="{6A218937-6BF1-43B0-BACE-8BD6956743EE}" type="pres">
      <dgm:prSet presAssocID="{3061335D-9171-4F26-9759-4B27DC1F9580}" presName="connectorText" presStyleLbl="sibTrans2D1" presStyleIdx="1" presStyleCnt="12"/>
      <dgm:spPr/>
      <dgm:t>
        <a:bodyPr/>
        <a:lstStyle/>
        <a:p>
          <a:endParaRPr lang="ru-RU"/>
        </a:p>
      </dgm:t>
    </dgm:pt>
    <dgm:pt modelId="{F07E6BFC-AC34-4C6F-9EB9-995FF92826C7}" type="pres">
      <dgm:prSet presAssocID="{3881DD7E-2B78-4216-8CE7-46E768403435}" presName="node" presStyleLbl="node1" presStyleIdx="2" presStyleCnt="12" custScaleX="300704" custScaleY="101755" custRadScaleRad="168589" custRadScaleInc="104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DFEAEE-21BD-41AE-8C16-D878A14EF305}" type="pres">
      <dgm:prSet presAssocID="{68879FE6-4FA7-4676-9BE1-F62ACB0362CF}" presName="sibTrans" presStyleLbl="sibTrans2D1" presStyleIdx="2" presStyleCnt="12"/>
      <dgm:spPr/>
      <dgm:t>
        <a:bodyPr/>
        <a:lstStyle/>
        <a:p>
          <a:endParaRPr lang="ru-RU"/>
        </a:p>
      </dgm:t>
    </dgm:pt>
    <dgm:pt modelId="{3C6ACCE3-1180-42B1-93AC-AA310A673616}" type="pres">
      <dgm:prSet presAssocID="{68879FE6-4FA7-4676-9BE1-F62ACB0362CF}" presName="connectorText" presStyleLbl="sibTrans2D1" presStyleIdx="2" presStyleCnt="12"/>
      <dgm:spPr/>
      <dgm:t>
        <a:bodyPr/>
        <a:lstStyle/>
        <a:p>
          <a:endParaRPr lang="ru-RU"/>
        </a:p>
      </dgm:t>
    </dgm:pt>
    <dgm:pt modelId="{5D05FE81-0885-47B9-9EA5-2E440B9D2AC8}" type="pres">
      <dgm:prSet presAssocID="{61C124B9-ACF8-46A3-A327-655CE7D9584B}" presName="node" presStyleLbl="node1" presStyleIdx="3" presStyleCnt="12" custScaleX="300704" custScaleY="101755" custRadScaleRad="184704" custRadScaleInc="7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6749B-1CDA-4F24-BE96-82473A98350D}" type="pres">
      <dgm:prSet presAssocID="{3BA041A6-2C80-4B91-92A4-388A7181F0CA}" presName="sibTrans" presStyleLbl="sibTrans2D1" presStyleIdx="3" presStyleCnt="12"/>
      <dgm:spPr/>
      <dgm:t>
        <a:bodyPr/>
        <a:lstStyle/>
        <a:p>
          <a:endParaRPr lang="ru-RU"/>
        </a:p>
      </dgm:t>
    </dgm:pt>
    <dgm:pt modelId="{720503EB-E687-49A7-84B3-6B7CA5880B7D}" type="pres">
      <dgm:prSet presAssocID="{3BA041A6-2C80-4B91-92A4-388A7181F0CA}" presName="connectorText" presStyleLbl="sibTrans2D1" presStyleIdx="3" presStyleCnt="12"/>
      <dgm:spPr/>
      <dgm:t>
        <a:bodyPr/>
        <a:lstStyle/>
        <a:p>
          <a:endParaRPr lang="ru-RU"/>
        </a:p>
      </dgm:t>
    </dgm:pt>
    <dgm:pt modelId="{859B0CA9-0D75-44F5-AAAB-2F307B00EBCC}" type="pres">
      <dgm:prSet presAssocID="{1CE3921B-5257-4FFE-99BF-B02553AF2B1D}" presName="node" presStyleLbl="node1" presStyleIdx="4" presStyleCnt="12" custScaleX="300704" custScaleY="101755" custRadScaleRad="167738" custRadScaleInc="-85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4195D8-54EC-484B-91F0-F73A00ECA5B7}" type="pres">
      <dgm:prSet presAssocID="{B4122C28-A5F2-4850-85C8-6F8A4363AD31}" presName="sibTrans" presStyleLbl="sibTrans2D1" presStyleIdx="4" presStyleCnt="12"/>
      <dgm:spPr/>
      <dgm:t>
        <a:bodyPr/>
        <a:lstStyle/>
        <a:p>
          <a:endParaRPr lang="ru-RU"/>
        </a:p>
      </dgm:t>
    </dgm:pt>
    <dgm:pt modelId="{6242A78A-DC3A-4F64-A6B2-C5A23DFEAEE6}" type="pres">
      <dgm:prSet presAssocID="{B4122C28-A5F2-4850-85C8-6F8A4363AD31}" presName="connectorText" presStyleLbl="sibTrans2D1" presStyleIdx="4" presStyleCnt="12"/>
      <dgm:spPr/>
      <dgm:t>
        <a:bodyPr/>
        <a:lstStyle/>
        <a:p>
          <a:endParaRPr lang="ru-RU"/>
        </a:p>
      </dgm:t>
    </dgm:pt>
    <dgm:pt modelId="{CAD93AB2-98F2-4B17-97C8-FE448959D180}" type="pres">
      <dgm:prSet presAssocID="{DB59386A-A91F-4523-AA37-08A2FE02AD35}" presName="node" presStyleLbl="node1" presStyleIdx="5" presStyleCnt="12" custScaleX="300704" custScaleY="101755" custRadScaleRad="145164" custRadScaleInc="-143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5381A-1514-4C5D-94C2-ADE3F05CAD9D}" type="pres">
      <dgm:prSet presAssocID="{ECA47EF6-61B9-4719-A83F-7CA8F5CDE542}" presName="sibTrans" presStyleLbl="sibTrans2D1" presStyleIdx="5" presStyleCnt="12"/>
      <dgm:spPr/>
      <dgm:t>
        <a:bodyPr/>
        <a:lstStyle/>
        <a:p>
          <a:endParaRPr lang="ru-RU"/>
        </a:p>
      </dgm:t>
    </dgm:pt>
    <dgm:pt modelId="{1BBD208B-A334-435D-A90F-B3A8D29A3413}" type="pres">
      <dgm:prSet presAssocID="{ECA47EF6-61B9-4719-A83F-7CA8F5CDE542}" presName="connectorText" presStyleLbl="sibTrans2D1" presStyleIdx="5" presStyleCnt="12"/>
      <dgm:spPr/>
      <dgm:t>
        <a:bodyPr/>
        <a:lstStyle/>
        <a:p>
          <a:endParaRPr lang="ru-RU"/>
        </a:p>
      </dgm:t>
    </dgm:pt>
    <dgm:pt modelId="{DA17B033-0AE6-42B6-9783-FD5190940D74}" type="pres">
      <dgm:prSet presAssocID="{7860C3B4-F6E3-4CEA-BE4E-56B7EAC580F8}" presName="node" presStyleLbl="node1" presStyleIdx="6" presStyleCnt="12" custScaleX="294808" custScaleY="101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4BF94-63A5-47F9-A3FF-38FF124DB7A9}" type="pres">
      <dgm:prSet presAssocID="{58A496A9-886A-4184-AEE1-030165F8A6C5}" presName="sibTrans" presStyleLbl="sibTrans2D1" presStyleIdx="6" presStyleCnt="12"/>
      <dgm:spPr/>
      <dgm:t>
        <a:bodyPr/>
        <a:lstStyle/>
        <a:p>
          <a:endParaRPr lang="ru-RU"/>
        </a:p>
      </dgm:t>
    </dgm:pt>
    <dgm:pt modelId="{DBF4572B-50FB-4F6C-9F71-27D916A15C38}" type="pres">
      <dgm:prSet presAssocID="{58A496A9-886A-4184-AEE1-030165F8A6C5}" presName="connectorText" presStyleLbl="sibTrans2D1" presStyleIdx="6" presStyleCnt="12"/>
      <dgm:spPr/>
      <dgm:t>
        <a:bodyPr/>
        <a:lstStyle/>
        <a:p>
          <a:endParaRPr lang="ru-RU"/>
        </a:p>
      </dgm:t>
    </dgm:pt>
    <dgm:pt modelId="{A8319DD5-C360-466D-8264-305C5143AC8D}" type="pres">
      <dgm:prSet presAssocID="{A2C3B15A-1CC8-4CCF-A363-03DD19B74DFB}" presName="node" presStyleLbl="node1" presStyleIdx="7" presStyleCnt="12" custScaleX="300704" custScaleY="101755" custRadScaleRad="142716" custRadScaleInc="148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429E1-C23B-4527-A40B-419624B0EC17}" type="pres">
      <dgm:prSet presAssocID="{E0606BA7-0655-40D8-8FF0-4DE45E90A79C}" presName="sibTrans" presStyleLbl="sibTrans2D1" presStyleIdx="7" presStyleCnt="12"/>
      <dgm:spPr/>
      <dgm:t>
        <a:bodyPr/>
        <a:lstStyle/>
        <a:p>
          <a:endParaRPr lang="ru-RU"/>
        </a:p>
      </dgm:t>
    </dgm:pt>
    <dgm:pt modelId="{DC5EC38D-F055-48B4-9B6C-297BE1482A72}" type="pres">
      <dgm:prSet presAssocID="{E0606BA7-0655-40D8-8FF0-4DE45E90A79C}" presName="connectorText" presStyleLbl="sibTrans2D1" presStyleIdx="7" presStyleCnt="12"/>
      <dgm:spPr/>
      <dgm:t>
        <a:bodyPr/>
        <a:lstStyle/>
        <a:p>
          <a:endParaRPr lang="ru-RU"/>
        </a:p>
      </dgm:t>
    </dgm:pt>
    <dgm:pt modelId="{BF3AFF9E-FF97-41BA-9B7B-82D2E2D75122}" type="pres">
      <dgm:prSet presAssocID="{54E2EF20-6213-4606-AF9D-6C09DDB21738}" presName="node" presStyleLbl="node1" presStyleIdx="8" presStyleCnt="12" custScaleX="300704" custScaleY="101616" custRadScaleRad="168758" custRadScaleInc="93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0EAE71-6E7D-42B6-AB34-2ACB764788A9}" type="pres">
      <dgm:prSet presAssocID="{350995CE-6B14-4946-9B21-2F6F2E1AD93A}" presName="sibTrans" presStyleLbl="sibTrans2D1" presStyleIdx="8" presStyleCnt="12"/>
      <dgm:spPr/>
      <dgm:t>
        <a:bodyPr/>
        <a:lstStyle/>
        <a:p>
          <a:endParaRPr lang="ru-RU"/>
        </a:p>
      </dgm:t>
    </dgm:pt>
    <dgm:pt modelId="{98C4379B-38E2-43C1-A4E3-365C388071FE}" type="pres">
      <dgm:prSet presAssocID="{350995CE-6B14-4946-9B21-2F6F2E1AD93A}" presName="connectorText" presStyleLbl="sibTrans2D1" presStyleIdx="8" presStyleCnt="12"/>
      <dgm:spPr/>
      <dgm:t>
        <a:bodyPr/>
        <a:lstStyle/>
        <a:p>
          <a:endParaRPr lang="ru-RU"/>
        </a:p>
      </dgm:t>
    </dgm:pt>
    <dgm:pt modelId="{24559EFD-9CC3-46C5-8CB4-A29F6FCC5F05}" type="pres">
      <dgm:prSet presAssocID="{4B5E550D-7CCB-4DE4-AE52-6DDE4E7823AA}" presName="node" presStyleLbl="node1" presStyleIdx="9" presStyleCnt="12" custScaleX="300704" custScaleY="101755" custRadScaleRad="187660" custRadScaleInc="-1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827905-BC63-4336-A50B-0FA04DC2E6E1}" type="pres">
      <dgm:prSet presAssocID="{8A9A2B96-2270-4519-809A-3ABE2D8D504C}" presName="sibTrans" presStyleLbl="sibTrans2D1" presStyleIdx="9" presStyleCnt="12"/>
      <dgm:spPr/>
      <dgm:t>
        <a:bodyPr/>
        <a:lstStyle/>
        <a:p>
          <a:endParaRPr lang="ru-RU"/>
        </a:p>
      </dgm:t>
    </dgm:pt>
    <dgm:pt modelId="{1119220D-9268-4DED-BBCD-5323E5D65D71}" type="pres">
      <dgm:prSet presAssocID="{8A9A2B96-2270-4519-809A-3ABE2D8D504C}" presName="connectorText" presStyleLbl="sibTrans2D1" presStyleIdx="9" presStyleCnt="12"/>
      <dgm:spPr/>
      <dgm:t>
        <a:bodyPr/>
        <a:lstStyle/>
        <a:p>
          <a:endParaRPr lang="ru-RU"/>
        </a:p>
      </dgm:t>
    </dgm:pt>
    <dgm:pt modelId="{C2FE6720-BE86-4AB0-81F0-8653005FA2C6}" type="pres">
      <dgm:prSet presAssocID="{57DB9A89-4D5C-4F47-A296-76691D00FA91}" presName="node" presStyleLbl="node1" presStyleIdx="10" presStyleCnt="12" custScaleX="300704" custScaleY="101616" custRadScaleRad="168346" custRadScaleInc="-96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E7AB8-4907-4CCC-BE62-1FCED0E11D17}" type="pres">
      <dgm:prSet presAssocID="{CF0B424A-B4E8-464B-89CE-33BC85911124}" presName="sibTrans" presStyleLbl="sibTrans2D1" presStyleIdx="10" presStyleCnt="12"/>
      <dgm:spPr/>
      <dgm:t>
        <a:bodyPr/>
        <a:lstStyle/>
        <a:p>
          <a:endParaRPr lang="ru-RU"/>
        </a:p>
      </dgm:t>
    </dgm:pt>
    <dgm:pt modelId="{C78B6EA8-12B4-47D4-AAFB-1C113642A828}" type="pres">
      <dgm:prSet presAssocID="{CF0B424A-B4E8-464B-89CE-33BC85911124}" presName="connectorText" presStyleLbl="sibTrans2D1" presStyleIdx="10" presStyleCnt="12"/>
      <dgm:spPr/>
      <dgm:t>
        <a:bodyPr/>
        <a:lstStyle/>
        <a:p>
          <a:endParaRPr lang="ru-RU"/>
        </a:p>
      </dgm:t>
    </dgm:pt>
    <dgm:pt modelId="{F8DA4B7E-BC9A-420E-ABB3-D883F23A2B99}" type="pres">
      <dgm:prSet presAssocID="{5600D6E0-9DFE-440B-A0A8-27EE03B5852D}" presName="node" presStyleLbl="node1" presStyleIdx="11" presStyleCnt="12" custScaleX="300704" custScaleY="101755" custRadScaleRad="141759" custRadScaleInc="-151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6C40B-12F6-46CA-8E68-632E9F47D3A2}" type="pres">
      <dgm:prSet presAssocID="{197CD29D-E2BC-444B-B2F3-F8AF575009E6}" presName="sibTrans" presStyleLbl="sibTrans2D1" presStyleIdx="11" presStyleCnt="12"/>
      <dgm:spPr/>
      <dgm:t>
        <a:bodyPr/>
        <a:lstStyle/>
        <a:p>
          <a:endParaRPr lang="ru-RU"/>
        </a:p>
      </dgm:t>
    </dgm:pt>
    <dgm:pt modelId="{5B991C19-62D3-4B53-A423-23F8A02F00FD}" type="pres">
      <dgm:prSet presAssocID="{197CD29D-E2BC-444B-B2F3-F8AF575009E6}" presName="connectorText" presStyleLbl="sibTrans2D1" presStyleIdx="11" presStyleCnt="12"/>
      <dgm:spPr/>
      <dgm:t>
        <a:bodyPr/>
        <a:lstStyle/>
        <a:p>
          <a:endParaRPr lang="ru-RU"/>
        </a:p>
      </dgm:t>
    </dgm:pt>
  </dgm:ptLst>
  <dgm:cxnLst>
    <dgm:cxn modelId="{F9C5F13E-D079-4D5D-9A90-C1B20ADCF842}" srcId="{6F54ADB2-B8F7-4294-B2F9-75E3DD716586}" destId="{61C124B9-ACF8-46A3-A327-655CE7D9584B}" srcOrd="3" destOrd="0" parTransId="{7C660059-118A-4746-B2F5-6B9042BBE1A2}" sibTransId="{3BA041A6-2C80-4B91-92A4-388A7181F0CA}"/>
    <dgm:cxn modelId="{D35B6CBB-9C3B-4A05-B5B2-9B53E5374C42}" type="presOf" srcId="{16A09C2E-F5E0-4576-A489-199DC4F39F11}" destId="{08C998E8-E1C5-459A-BC00-DA942DFC4C02}" srcOrd="0" destOrd="0" presId="urn:microsoft.com/office/officeart/2005/8/layout/cycle2"/>
    <dgm:cxn modelId="{DB471F51-1EED-453F-A73A-1EDC202508D8}" type="presOf" srcId="{ECA47EF6-61B9-4719-A83F-7CA8F5CDE542}" destId="{75D5381A-1514-4C5D-94C2-ADE3F05CAD9D}" srcOrd="0" destOrd="0" presId="urn:microsoft.com/office/officeart/2005/8/layout/cycle2"/>
    <dgm:cxn modelId="{527FC691-4A60-4563-B926-E6BA74066E0E}" type="presOf" srcId="{A2C3B15A-1CC8-4CCF-A363-03DD19B74DFB}" destId="{A8319DD5-C360-466D-8264-305C5143AC8D}" srcOrd="0" destOrd="0" presId="urn:microsoft.com/office/officeart/2005/8/layout/cycle2"/>
    <dgm:cxn modelId="{048F6908-1D0F-4DDF-AB78-4349CAD53DCA}" srcId="{6F54ADB2-B8F7-4294-B2F9-75E3DD716586}" destId="{DB59386A-A91F-4523-AA37-08A2FE02AD35}" srcOrd="5" destOrd="0" parTransId="{C120D73F-20D4-4E26-B119-9A60BAFA0B66}" sibTransId="{ECA47EF6-61B9-4719-A83F-7CA8F5CDE542}"/>
    <dgm:cxn modelId="{5EC5C212-472C-4D18-B8EF-BBAE226AF7D8}" type="presOf" srcId="{5600D6E0-9DFE-440B-A0A8-27EE03B5852D}" destId="{F8DA4B7E-BC9A-420E-ABB3-D883F23A2B99}" srcOrd="0" destOrd="0" presId="urn:microsoft.com/office/officeart/2005/8/layout/cycle2"/>
    <dgm:cxn modelId="{875EE748-AD8C-4E09-BDD7-FC0C3EE70E1B}" type="presOf" srcId="{BA7BEC7E-6D28-4F29-80C9-7E1CA2CC096A}" destId="{90846714-B97F-4C60-9C38-4D11A300BD51}" srcOrd="1" destOrd="0" presId="urn:microsoft.com/office/officeart/2005/8/layout/cycle2"/>
    <dgm:cxn modelId="{D7C47154-C660-4E59-9CD7-79CCD6A81990}" srcId="{6F54ADB2-B8F7-4294-B2F9-75E3DD716586}" destId="{A2C3B15A-1CC8-4CCF-A363-03DD19B74DFB}" srcOrd="7" destOrd="0" parTransId="{FAE52505-5E85-4AC5-AE98-A51684E61FCC}" sibTransId="{E0606BA7-0655-40D8-8FF0-4DE45E90A79C}"/>
    <dgm:cxn modelId="{D31F3E16-146C-4964-8CFE-F7ABC4E09994}" type="presOf" srcId="{61C124B9-ACF8-46A3-A327-655CE7D9584B}" destId="{5D05FE81-0885-47B9-9EA5-2E440B9D2AC8}" srcOrd="0" destOrd="0" presId="urn:microsoft.com/office/officeart/2005/8/layout/cycle2"/>
    <dgm:cxn modelId="{1F1ECB55-3015-443A-80DE-A99A808BE697}" srcId="{6F54ADB2-B8F7-4294-B2F9-75E3DD716586}" destId="{0BC1AED9-4EC2-46AE-BB64-7D03DB5D7146}" srcOrd="1" destOrd="0" parTransId="{C48C279A-F8C3-4CB5-9671-8F4592E7EF08}" sibTransId="{3061335D-9171-4F26-9759-4B27DC1F9580}"/>
    <dgm:cxn modelId="{0C0671E1-9762-4028-92F2-33D5FBBDC8CD}" type="presOf" srcId="{ECA47EF6-61B9-4719-A83F-7CA8F5CDE542}" destId="{1BBD208B-A334-435D-A90F-B3A8D29A3413}" srcOrd="1" destOrd="0" presId="urn:microsoft.com/office/officeart/2005/8/layout/cycle2"/>
    <dgm:cxn modelId="{41B3DBE5-46DE-42D8-93AD-D8959D8EC361}" srcId="{6F54ADB2-B8F7-4294-B2F9-75E3DD716586}" destId="{5600D6E0-9DFE-440B-A0A8-27EE03B5852D}" srcOrd="11" destOrd="0" parTransId="{9D909AB6-D6EE-498B-9BDB-419311C72AB2}" sibTransId="{197CD29D-E2BC-444B-B2F3-F8AF575009E6}"/>
    <dgm:cxn modelId="{AFCF21B4-F831-402A-8625-19E961FB9B8E}" type="presOf" srcId="{4B5E550D-7CCB-4DE4-AE52-6DDE4E7823AA}" destId="{24559EFD-9CC3-46C5-8CB4-A29F6FCC5F05}" srcOrd="0" destOrd="0" presId="urn:microsoft.com/office/officeart/2005/8/layout/cycle2"/>
    <dgm:cxn modelId="{C92371D1-30F3-4F8F-8985-A1F71D863479}" type="presOf" srcId="{0BC1AED9-4EC2-46AE-BB64-7D03DB5D7146}" destId="{BE2C5735-7985-4B3C-8928-BC715DE55767}" srcOrd="0" destOrd="0" presId="urn:microsoft.com/office/officeart/2005/8/layout/cycle2"/>
    <dgm:cxn modelId="{BB987C89-001E-4800-9832-83A63E14AC5B}" type="presOf" srcId="{B4122C28-A5F2-4850-85C8-6F8A4363AD31}" destId="{6242A78A-DC3A-4F64-A6B2-C5A23DFEAEE6}" srcOrd="1" destOrd="0" presId="urn:microsoft.com/office/officeart/2005/8/layout/cycle2"/>
    <dgm:cxn modelId="{194044BA-9412-409C-A40D-BEFB682D948B}" type="presOf" srcId="{B4122C28-A5F2-4850-85C8-6F8A4363AD31}" destId="{1C4195D8-54EC-484B-91F0-F73A00ECA5B7}" srcOrd="0" destOrd="0" presId="urn:microsoft.com/office/officeart/2005/8/layout/cycle2"/>
    <dgm:cxn modelId="{94F47AF3-42B9-47BE-8E3B-4C075E082F8A}" type="presOf" srcId="{350995CE-6B14-4946-9B21-2F6F2E1AD93A}" destId="{98C4379B-38E2-43C1-A4E3-365C388071FE}" srcOrd="1" destOrd="0" presId="urn:microsoft.com/office/officeart/2005/8/layout/cycle2"/>
    <dgm:cxn modelId="{69904D45-A1D1-4DFB-BDC7-3EE68BD3127B}" srcId="{6F54ADB2-B8F7-4294-B2F9-75E3DD716586}" destId="{54E2EF20-6213-4606-AF9D-6C09DDB21738}" srcOrd="8" destOrd="0" parTransId="{D1CF9354-A269-4777-8C3F-3AAAF0303E8E}" sibTransId="{350995CE-6B14-4946-9B21-2F6F2E1AD93A}"/>
    <dgm:cxn modelId="{3FAA8144-A618-4546-B2A1-BE9611F4D98F}" type="presOf" srcId="{DB59386A-A91F-4523-AA37-08A2FE02AD35}" destId="{CAD93AB2-98F2-4B17-97C8-FE448959D180}" srcOrd="0" destOrd="0" presId="urn:microsoft.com/office/officeart/2005/8/layout/cycle2"/>
    <dgm:cxn modelId="{0C3013D7-C218-45DC-8129-34DBA4421A4B}" type="presOf" srcId="{54E2EF20-6213-4606-AF9D-6C09DDB21738}" destId="{BF3AFF9E-FF97-41BA-9B7B-82D2E2D75122}" srcOrd="0" destOrd="0" presId="urn:microsoft.com/office/officeart/2005/8/layout/cycle2"/>
    <dgm:cxn modelId="{75311588-D138-48C4-8C3E-45B5E6903144}" type="presOf" srcId="{57DB9A89-4D5C-4F47-A296-76691D00FA91}" destId="{C2FE6720-BE86-4AB0-81F0-8653005FA2C6}" srcOrd="0" destOrd="0" presId="urn:microsoft.com/office/officeart/2005/8/layout/cycle2"/>
    <dgm:cxn modelId="{8ECC0220-83CC-41D7-8E69-00E59AF95115}" type="presOf" srcId="{197CD29D-E2BC-444B-B2F3-F8AF575009E6}" destId="{5B991C19-62D3-4B53-A423-23F8A02F00FD}" srcOrd="1" destOrd="0" presId="urn:microsoft.com/office/officeart/2005/8/layout/cycle2"/>
    <dgm:cxn modelId="{36129712-69CD-47F7-90FE-DCAC8AD047A7}" type="presOf" srcId="{350995CE-6B14-4946-9B21-2F6F2E1AD93A}" destId="{B70EAE71-6E7D-42B6-AB34-2ACB764788A9}" srcOrd="0" destOrd="0" presId="urn:microsoft.com/office/officeart/2005/8/layout/cycle2"/>
    <dgm:cxn modelId="{7C44B277-8A04-4C38-8C78-4F61EE0574FB}" type="presOf" srcId="{7860C3B4-F6E3-4CEA-BE4E-56B7EAC580F8}" destId="{DA17B033-0AE6-42B6-9783-FD5190940D74}" srcOrd="0" destOrd="0" presId="urn:microsoft.com/office/officeart/2005/8/layout/cycle2"/>
    <dgm:cxn modelId="{481C8051-C0E2-4744-8194-E3943978D7BF}" srcId="{6F54ADB2-B8F7-4294-B2F9-75E3DD716586}" destId="{16A09C2E-F5E0-4576-A489-199DC4F39F11}" srcOrd="0" destOrd="0" parTransId="{66B8D342-7374-491D-A0DC-E66CDF18F817}" sibTransId="{BA7BEC7E-6D28-4F29-80C9-7E1CA2CC096A}"/>
    <dgm:cxn modelId="{3063DD30-C602-4C5C-9617-2DD790F26787}" srcId="{6F54ADB2-B8F7-4294-B2F9-75E3DD716586}" destId="{3881DD7E-2B78-4216-8CE7-46E768403435}" srcOrd="2" destOrd="0" parTransId="{EC8905D9-EE69-46FE-BDEE-C83411AC72CC}" sibTransId="{68879FE6-4FA7-4676-9BE1-F62ACB0362CF}"/>
    <dgm:cxn modelId="{A5D2AC15-0CAA-4C2D-9B11-788D43921770}" type="presOf" srcId="{3061335D-9171-4F26-9759-4B27DC1F9580}" destId="{6A218937-6BF1-43B0-BACE-8BD6956743EE}" srcOrd="1" destOrd="0" presId="urn:microsoft.com/office/officeart/2005/8/layout/cycle2"/>
    <dgm:cxn modelId="{F6B65397-C44F-4685-BE0C-1F9B4FB29192}" type="presOf" srcId="{58A496A9-886A-4184-AEE1-030165F8A6C5}" destId="{2D14BF94-63A5-47F9-A3FF-38FF124DB7A9}" srcOrd="0" destOrd="0" presId="urn:microsoft.com/office/officeart/2005/8/layout/cycle2"/>
    <dgm:cxn modelId="{9A11CAE0-3C7D-4FDA-8341-9603A9229ED6}" srcId="{6F54ADB2-B8F7-4294-B2F9-75E3DD716586}" destId="{57DB9A89-4D5C-4F47-A296-76691D00FA91}" srcOrd="10" destOrd="0" parTransId="{2E76EBD9-6B81-4D29-A5D8-D0D7E86036BD}" sibTransId="{CF0B424A-B4E8-464B-89CE-33BC85911124}"/>
    <dgm:cxn modelId="{E0D44B38-6885-42D1-ACF0-39A71E0A4108}" type="presOf" srcId="{E0606BA7-0655-40D8-8FF0-4DE45E90A79C}" destId="{DC5EC38D-F055-48B4-9B6C-297BE1482A72}" srcOrd="1" destOrd="0" presId="urn:microsoft.com/office/officeart/2005/8/layout/cycle2"/>
    <dgm:cxn modelId="{F9443A1B-8DE8-4BDD-B4E6-85D608A99597}" type="presOf" srcId="{BA7BEC7E-6D28-4F29-80C9-7E1CA2CC096A}" destId="{DEBE159F-D657-4C0C-B196-2FA8480166C7}" srcOrd="0" destOrd="0" presId="urn:microsoft.com/office/officeart/2005/8/layout/cycle2"/>
    <dgm:cxn modelId="{EE5E9F1B-00B5-4E33-8C9A-BC25816BFFCA}" type="presOf" srcId="{E0606BA7-0655-40D8-8FF0-4DE45E90A79C}" destId="{01D429E1-C23B-4527-A40B-419624B0EC17}" srcOrd="0" destOrd="0" presId="urn:microsoft.com/office/officeart/2005/8/layout/cycle2"/>
    <dgm:cxn modelId="{173C7A70-EA99-47FB-83A9-A67F3CC639C0}" type="presOf" srcId="{197CD29D-E2BC-444B-B2F3-F8AF575009E6}" destId="{4B96C40B-12F6-46CA-8E68-632E9F47D3A2}" srcOrd="0" destOrd="0" presId="urn:microsoft.com/office/officeart/2005/8/layout/cycle2"/>
    <dgm:cxn modelId="{80943B78-EEA2-4F55-8C61-35470DA8E919}" type="presOf" srcId="{3061335D-9171-4F26-9759-4B27DC1F9580}" destId="{ED1AD569-C189-43C4-8108-57B343A048DE}" srcOrd="0" destOrd="0" presId="urn:microsoft.com/office/officeart/2005/8/layout/cycle2"/>
    <dgm:cxn modelId="{54181993-DA02-4860-8075-3028050B37EC}" type="presOf" srcId="{3BA041A6-2C80-4B91-92A4-388A7181F0CA}" destId="{AEA6749B-1CDA-4F24-BE96-82473A98350D}" srcOrd="0" destOrd="0" presId="urn:microsoft.com/office/officeart/2005/8/layout/cycle2"/>
    <dgm:cxn modelId="{52C93E9A-591B-40F2-A923-FA7B5FBF0120}" type="presOf" srcId="{6F54ADB2-B8F7-4294-B2F9-75E3DD716586}" destId="{417698D7-A263-4C31-A5FC-EDED59186CE3}" srcOrd="0" destOrd="0" presId="urn:microsoft.com/office/officeart/2005/8/layout/cycle2"/>
    <dgm:cxn modelId="{D7F1439F-6D0B-428E-8F2D-68CFD55003E4}" type="presOf" srcId="{68879FE6-4FA7-4676-9BE1-F62ACB0362CF}" destId="{D5DFEAEE-21BD-41AE-8C16-D878A14EF305}" srcOrd="0" destOrd="0" presId="urn:microsoft.com/office/officeart/2005/8/layout/cycle2"/>
    <dgm:cxn modelId="{B25AD983-C989-4425-BE6A-ECEE94E28BFA}" type="presOf" srcId="{CF0B424A-B4E8-464B-89CE-33BC85911124}" destId="{83BE7AB8-4907-4CCC-BE62-1FCED0E11D17}" srcOrd="0" destOrd="0" presId="urn:microsoft.com/office/officeart/2005/8/layout/cycle2"/>
    <dgm:cxn modelId="{73467575-37AC-4EC1-AFD8-0EB3DC81F603}" srcId="{6F54ADB2-B8F7-4294-B2F9-75E3DD716586}" destId="{7860C3B4-F6E3-4CEA-BE4E-56B7EAC580F8}" srcOrd="6" destOrd="0" parTransId="{64F84B0A-C603-47A8-8118-CAF0ECF8F8CD}" sibTransId="{58A496A9-886A-4184-AEE1-030165F8A6C5}"/>
    <dgm:cxn modelId="{ED9D0E3C-76AC-4A23-AB8E-0ED2CABEF94E}" type="presOf" srcId="{58A496A9-886A-4184-AEE1-030165F8A6C5}" destId="{DBF4572B-50FB-4F6C-9F71-27D916A15C38}" srcOrd="1" destOrd="0" presId="urn:microsoft.com/office/officeart/2005/8/layout/cycle2"/>
    <dgm:cxn modelId="{76E4C0C0-6A45-4EBE-8CC3-A8B475FC1DE6}" type="presOf" srcId="{8A9A2B96-2270-4519-809A-3ABE2D8D504C}" destId="{1119220D-9268-4DED-BBCD-5323E5D65D71}" srcOrd="1" destOrd="0" presId="urn:microsoft.com/office/officeart/2005/8/layout/cycle2"/>
    <dgm:cxn modelId="{CCE2D23E-8FF2-410D-AA95-029B87E47E6B}" srcId="{6F54ADB2-B8F7-4294-B2F9-75E3DD716586}" destId="{4B5E550D-7CCB-4DE4-AE52-6DDE4E7823AA}" srcOrd="9" destOrd="0" parTransId="{28DF7B8A-5709-4E08-B227-871A2FAC7ECF}" sibTransId="{8A9A2B96-2270-4519-809A-3ABE2D8D504C}"/>
    <dgm:cxn modelId="{7975A204-31A4-406B-86A0-94FF6FEB7830}" srcId="{6F54ADB2-B8F7-4294-B2F9-75E3DD716586}" destId="{1CE3921B-5257-4FFE-99BF-B02553AF2B1D}" srcOrd="4" destOrd="0" parTransId="{F72DF5CC-56F7-4A76-A91D-73C63092942E}" sibTransId="{B4122C28-A5F2-4850-85C8-6F8A4363AD31}"/>
    <dgm:cxn modelId="{AE225B71-A100-4EA6-AD5E-BD1B8770A6E0}" type="presOf" srcId="{68879FE6-4FA7-4676-9BE1-F62ACB0362CF}" destId="{3C6ACCE3-1180-42B1-93AC-AA310A673616}" srcOrd="1" destOrd="0" presId="urn:microsoft.com/office/officeart/2005/8/layout/cycle2"/>
    <dgm:cxn modelId="{494BAB15-3C23-4EE4-8D9F-C6703AA5E942}" type="presOf" srcId="{8A9A2B96-2270-4519-809A-3ABE2D8D504C}" destId="{CF827905-BC63-4336-A50B-0FA04DC2E6E1}" srcOrd="0" destOrd="0" presId="urn:microsoft.com/office/officeart/2005/8/layout/cycle2"/>
    <dgm:cxn modelId="{8F9451F8-B57C-4DEC-BE25-A2CF3C40DAF9}" type="presOf" srcId="{3BA041A6-2C80-4B91-92A4-388A7181F0CA}" destId="{720503EB-E687-49A7-84B3-6B7CA5880B7D}" srcOrd="1" destOrd="0" presId="urn:microsoft.com/office/officeart/2005/8/layout/cycle2"/>
    <dgm:cxn modelId="{575D771B-40F1-4061-8573-2A54A1CE892D}" type="presOf" srcId="{1CE3921B-5257-4FFE-99BF-B02553AF2B1D}" destId="{859B0CA9-0D75-44F5-AAAB-2F307B00EBCC}" srcOrd="0" destOrd="0" presId="urn:microsoft.com/office/officeart/2005/8/layout/cycle2"/>
    <dgm:cxn modelId="{05C21537-457D-4AED-BE14-270F1E147C1B}" type="presOf" srcId="{3881DD7E-2B78-4216-8CE7-46E768403435}" destId="{F07E6BFC-AC34-4C6F-9EB9-995FF92826C7}" srcOrd="0" destOrd="0" presId="urn:microsoft.com/office/officeart/2005/8/layout/cycle2"/>
    <dgm:cxn modelId="{19835D86-F018-41D4-8C1D-A41CB3A71B6F}" type="presOf" srcId="{CF0B424A-B4E8-464B-89CE-33BC85911124}" destId="{C78B6EA8-12B4-47D4-AAFB-1C113642A828}" srcOrd="1" destOrd="0" presId="urn:microsoft.com/office/officeart/2005/8/layout/cycle2"/>
    <dgm:cxn modelId="{5E365C3C-5D77-4D6C-9998-B48091FFED39}" type="presParOf" srcId="{417698D7-A263-4C31-A5FC-EDED59186CE3}" destId="{08C998E8-E1C5-459A-BC00-DA942DFC4C02}" srcOrd="0" destOrd="0" presId="urn:microsoft.com/office/officeart/2005/8/layout/cycle2"/>
    <dgm:cxn modelId="{E6829859-E150-4033-A71E-772584376BFF}" type="presParOf" srcId="{417698D7-A263-4C31-A5FC-EDED59186CE3}" destId="{DEBE159F-D657-4C0C-B196-2FA8480166C7}" srcOrd="1" destOrd="0" presId="urn:microsoft.com/office/officeart/2005/8/layout/cycle2"/>
    <dgm:cxn modelId="{014FEC9C-C1E6-4204-9FEA-105374A31A77}" type="presParOf" srcId="{DEBE159F-D657-4C0C-B196-2FA8480166C7}" destId="{90846714-B97F-4C60-9C38-4D11A300BD51}" srcOrd="0" destOrd="0" presId="urn:microsoft.com/office/officeart/2005/8/layout/cycle2"/>
    <dgm:cxn modelId="{3A6065FC-EDDA-4317-AF1D-17F2DE514A53}" type="presParOf" srcId="{417698D7-A263-4C31-A5FC-EDED59186CE3}" destId="{BE2C5735-7985-4B3C-8928-BC715DE55767}" srcOrd="2" destOrd="0" presId="urn:microsoft.com/office/officeart/2005/8/layout/cycle2"/>
    <dgm:cxn modelId="{B4B230A5-2A31-4A12-9956-9602F5DEB0C0}" type="presParOf" srcId="{417698D7-A263-4C31-A5FC-EDED59186CE3}" destId="{ED1AD569-C189-43C4-8108-57B343A048DE}" srcOrd="3" destOrd="0" presId="urn:microsoft.com/office/officeart/2005/8/layout/cycle2"/>
    <dgm:cxn modelId="{B2670CB4-3035-4D81-9B87-946829099A7C}" type="presParOf" srcId="{ED1AD569-C189-43C4-8108-57B343A048DE}" destId="{6A218937-6BF1-43B0-BACE-8BD6956743EE}" srcOrd="0" destOrd="0" presId="urn:microsoft.com/office/officeart/2005/8/layout/cycle2"/>
    <dgm:cxn modelId="{97FF667E-4B33-4C4A-ADA6-3AF5690D7EA3}" type="presParOf" srcId="{417698D7-A263-4C31-A5FC-EDED59186CE3}" destId="{F07E6BFC-AC34-4C6F-9EB9-995FF92826C7}" srcOrd="4" destOrd="0" presId="urn:microsoft.com/office/officeart/2005/8/layout/cycle2"/>
    <dgm:cxn modelId="{24629EA8-35B4-4328-88EC-4311368E073E}" type="presParOf" srcId="{417698D7-A263-4C31-A5FC-EDED59186CE3}" destId="{D5DFEAEE-21BD-41AE-8C16-D878A14EF305}" srcOrd="5" destOrd="0" presId="urn:microsoft.com/office/officeart/2005/8/layout/cycle2"/>
    <dgm:cxn modelId="{CD094493-FA9E-4F15-8534-81075E80C99A}" type="presParOf" srcId="{D5DFEAEE-21BD-41AE-8C16-D878A14EF305}" destId="{3C6ACCE3-1180-42B1-93AC-AA310A673616}" srcOrd="0" destOrd="0" presId="urn:microsoft.com/office/officeart/2005/8/layout/cycle2"/>
    <dgm:cxn modelId="{529BFAC0-9B83-4880-8A71-AE9599ED25E1}" type="presParOf" srcId="{417698D7-A263-4C31-A5FC-EDED59186CE3}" destId="{5D05FE81-0885-47B9-9EA5-2E440B9D2AC8}" srcOrd="6" destOrd="0" presId="urn:microsoft.com/office/officeart/2005/8/layout/cycle2"/>
    <dgm:cxn modelId="{B9EE1786-8884-4404-A8F8-7B64567570E7}" type="presParOf" srcId="{417698D7-A263-4C31-A5FC-EDED59186CE3}" destId="{AEA6749B-1CDA-4F24-BE96-82473A98350D}" srcOrd="7" destOrd="0" presId="urn:microsoft.com/office/officeart/2005/8/layout/cycle2"/>
    <dgm:cxn modelId="{787F137B-51EE-4AC2-843B-8F71648F2518}" type="presParOf" srcId="{AEA6749B-1CDA-4F24-BE96-82473A98350D}" destId="{720503EB-E687-49A7-84B3-6B7CA5880B7D}" srcOrd="0" destOrd="0" presId="urn:microsoft.com/office/officeart/2005/8/layout/cycle2"/>
    <dgm:cxn modelId="{318E4D3B-AD06-479F-B5E1-73D9DE9DD043}" type="presParOf" srcId="{417698D7-A263-4C31-A5FC-EDED59186CE3}" destId="{859B0CA9-0D75-44F5-AAAB-2F307B00EBCC}" srcOrd="8" destOrd="0" presId="urn:microsoft.com/office/officeart/2005/8/layout/cycle2"/>
    <dgm:cxn modelId="{B0468DE7-A869-4517-A875-874268A8BDBD}" type="presParOf" srcId="{417698D7-A263-4C31-A5FC-EDED59186CE3}" destId="{1C4195D8-54EC-484B-91F0-F73A00ECA5B7}" srcOrd="9" destOrd="0" presId="urn:microsoft.com/office/officeart/2005/8/layout/cycle2"/>
    <dgm:cxn modelId="{A178DED7-794E-49F0-B652-4CB9F5EE816B}" type="presParOf" srcId="{1C4195D8-54EC-484B-91F0-F73A00ECA5B7}" destId="{6242A78A-DC3A-4F64-A6B2-C5A23DFEAEE6}" srcOrd="0" destOrd="0" presId="urn:microsoft.com/office/officeart/2005/8/layout/cycle2"/>
    <dgm:cxn modelId="{64BB3870-B612-4B65-9EDA-5971EF5334CC}" type="presParOf" srcId="{417698D7-A263-4C31-A5FC-EDED59186CE3}" destId="{CAD93AB2-98F2-4B17-97C8-FE448959D180}" srcOrd="10" destOrd="0" presId="urn:microsoft.com/office/officeart/2005/8/layout/cycle2"/>
    <dgm:cxn modelId="{ACBE5F65-18FB-418A-861C-8709EE97D469}" type="presParOf" srcId="{417698D7-A263-4C31-A5FC-EDED59186CE3}" destId="{75D5381A-1514-4C5D-94C2-ADE3F05CAD9D}" srcOrd="11" destOrd="0" presId="urn:microsoft.com/office/officeart/2005/8/layout/cycle2"/>
    <dgm:cxn modelId="{23488B0A-3DA8-462C-A642-7D2093336EE2}" type="presParOf" srcId="{75D5381A-1514-4C5D-94C2-ADE3F05CAD9D}" destId="{1BBD208B-A334-435D-A90F-B3A8D29A3413}" srcOrd="0" destOrd="0" presId="urn:microsoft.com/office/officeart/2005/8/layout/cycle2"/>
    <dgm:cxn modelId="{3159D552-A5DC-4625-89F4-5BFB00E09D87}" type="presParOf" srcId="{417698D7-A263-4C31-A5FC-EDED59186CE3}" destId="{DA17B033-0AE6-42B6-9783-FD5190940D74}" srcOrd="12" destOrd="0" presId="urn:microsoft.com/office/officeart/2005/8/layout/cycle2"/>
    <dgm:cxn modelId="{43FB9913-8F42-4B2A-84B7-F6168DF7DB91}" type="presParOf" srcId="{417698D7-A263-4C31-A5FC-EDED59186CE3}" destId="{2D14BF94-63A5-47F9-A3FF-38FF124DB7A9}" srcOrd="13" destOrd="0" presId="urn:microsoft.com/office/officeart/2005/8/layout/cycle2"/>
    <dgm:cxn modelId="{EB334531-994C-45DE-8A85-1479BE2F67C1}" type="presParOf" srcId="{2D14BF94-63A5-47F9-A3FF-38FF124DB7A9}" destId="{DBF4572B-50FB-4F6C-9F71-27D916A15C38}" srcOrd="0" destOrd="0" presId="urn:microsoft.com/office/officeart/2005/8/layout/cycle2"/>
    <dgm:cxn modelId="{2D76CD24-912D-497D-B458-D5C12A5CBBDF}" type="presParOf" srcId="{417698D7-A263-4C31-A5FC-EDED59186CE3}" destId="{A8319DD5-C360-466D-8264-305C5143AC8D}" srcOrd="14" destOrd="0" presId="urn:microsoft.com/office/officeart/2005/8/layout/cycle2"/>
    <dgm:cxn modelId="{0C8D2550-A619-477F-BFE6-8B87F9396D81}" type="presParOf" srcId="{417698D7-A263-4C31-A5FC-EDED59186CE3}" destId="{01D429E1-C23B-4527-A40B-419624B0EC17}" srcOrd="15" destOrd="0" presId="urn:microsoft.com/office/officeart/2005/8/layout/cycle2"/>
    <dgm:cxn modelId="{A44070EC-BF5E-4742-8304-7DB6E912EABA}" type="presParOf" srcId="{01D429E1-C23B-4527-A40B-419624B0EC17}" destId="{DC5EC38D-F055-48B4-9B6C-297BE1482A72}" srcOrd="0" destOrd="0" presId="urn:microsoft.com/office/officeart/2005/8/layout/cycle2"/>
    <dgm:cxn modelId="{54252B74-AAD2-40B9-8F4E-871BB449B959}" type="presParOf" srcId="{417698D7-A263-4C31-A5FC-EDED59186CE3}" destId="{BF3AFF9E-FF97-41BA-9B7B-82D2E2D75122}" srcOrd="16" destOrd="0" presId="urn:microsoft.com/office/officeart/2005/8/layout/cycle2"/>
    <dgm:cxn modelId="{7D932F37-161B-4741-8016-D825B3EEB943}" type="presParOf" srcId="{417698D7-A263-4C31-A5FC-EDED59186CE3}" destId="{B70EAE71-6E7D-42B6-AB34-2ACB764788A9}" srcOrd="17" destOrd="0" presId="urn:microsoft.com/office/officeart/2005/8/layout/cycle2"/>
    <dgm:cxn modelId="{221936CE-E516-4285-8BCE-A042D8051D4B}" type="presParOf" srcId="{B70EAE71-6E7D-42B6-AB34-2ACB764788A9}" destId="{98C4379B-38E2-43C1-A4E3-365C388071FE}" srcOrd="0" destOrd="0" presId="urn:microsoft.com/office/officeart/2005/8/layout/cycle2"/>
    <dgm:cxn modelId="{B1AC9273-00C2-4661-B03E-18F40F8F3FA1}" type="presParOf" srcId="{417698D7-A263-4C31-A5FC-EDED59186CE3}" destId="{24559EFD-9CC3-46C5-8CB4-A29F6FCC5F05}" srcOrd="18" destOrd="0" presId="urn:microsoft.com/office/officeart/2005/8/layout/cycle2"/>
    <dgm:cxn modelId="{19DD5C1C-AE37-4A4C-8954-3201C9091004}" type="presParOf" srcId="{417698D7-A263-4C31-A5FC-EDED59186CE3}" destId="{CF827905-BC63-4336-A50B-0FA04DC2E6E1}" srcOrd="19" destOrd="0" presId="urn:microsoft.com/office/officeart/2005/8/layout/cycle2"/>
    <dgm:cxn modelId="{A13AE4BE-F689-412A-A3E0-46A63D9C855B}" type="presParOf" srcId="{CF827905-BC63-4336-A50B-0FA04DC2E6E1}" destId="{1119220D-9268-4DED-BBCD-5323E5D65D71}" srcOrd="0" destOrd="0" presId="urn:microsoft.com/office/officeart/2005/8/layout/cycle2"/>
    <dgm:cxn modelId="{D4344625-8D63-43AC-A088-C509F93EF26E}" type="presParOf" srcId="{417698D7-A263-4C31-A5FC-EDED59186CE3}" destId="{C2FE6720-BE86-4AB0-81F0-8653005FA2C6}" srcOrd="20" destOrd="0" presId="urn:microsoft.com/office/officeart/2005/8/layout/cycle2"/>
    <dgm:cxn modelId="{3871025C-470C-473C-AEF4-EAE055922BF3}" type="presParOf" srcId="{417698D7-A263-4C31-A5FC-EDED59186CE3}" destId="{83BE7AB8-4907-4CCC-BE62-1FCED0E11D17}" srcOrd="21" destOrd="0" presId="urn:microsoft.com/office/officeart/2005/8/layout/cycle2"/>
    <dgm:cxn modelId="{353C666F-1594-45C3-AB54-B173226BCF59}" type="presParOf" srcId="{83BE7AB8-4907-4CCC-BE62-1FCED0E11D17}" destId="{C78B6EA8-12B4-47D4-AAFB-1C113642A828}" srcOrd="0" destOrd="0" presId="urn:microsoft.com/office/officeart/2005/8/layout/cycle2"/>
    <dgm:cxn modelId="{6BF61E6A-EA2B-4EAC-9B20-B7F74E25FD19}" type="presParOf" srcId="{417698D7-A263-4C31-A5FC-EDED59186CE3}" destId="{F8DA4B7E-BC9A-420E-ABB3-D883F23A2B99}" srcOrd="22" destOrd="0" presId="urn:microsoft.com/office/officeart/2005/8/layout/cycle2"/>
    <dgm:cxn modelId="{44CC28DC-1FEF-478E-99EA-AC89C1CD062F}" type="presParOf" srcId="{417698D7-A263-4C31-A5FC-EDED59186CE3}" destId="{4B96C40B-12F6-46CA-8E68-632E9F47D3A2}" srcOrd="23" destOrd="0" presId="urn:microsoft.com/office/officeart/2005/8/layout/cycle2"/>
    <dgm:cxn modelId="{1660F323-A4DC-4678-BDF0-EAE2FE7C47BA}" type="presParOf" srcId="{4B96C40B-12F6-46CA-8E68-632E9F47D3A2}" destId="{5B991C19-62D3-4B53-A423-23F8A02F00F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021E26-55FD-40B3-B5EC-32015E7C97D1}">
      <dsp:nvSpPr>
        <dsp:cNvPr id="0" name=""/>
        <dsp:cNvSpPr/>
      </dsp:nvSpPr>
      <dsp:spPr>
        <a:xfrm>
          <a:off x="605789" y="0"/>
          <a:ext cx="6865620" cy="3852841"/>
        </a:xfrm>
        <a:prstGeom prst="rightArrow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227133FE-D94B-487E-B8AF-DF749E83E166}">
      <dsp:nvSpPr>
        <dsp:cNvPr id="0" name=""/>
        <dsp:cNvSpPr/>
      </dsp:nvSpPr>
      <dsp:spPr>
        <a:xfrm>
          <a:off x="132120" y="1155852"/>
          <a:ext cx="2271279" cy="1541136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0"/>
            </a:spcAft>
          </a:pPr>
          <a:r>
            <a:rPr lang="ru-RU" sz="1600" b="1" kern="1200">
              <a:latin typeface="Calibri" pitchFamily="34" charset="0"/>
              <a:cs typeface="Calibri" pitchFamily="34" charset="0"/>
            </a:rPr>
            <a:t>Оценка условий воспитательного процесса </a:t>
          </a:r>
        </a:p>
      </dsp:txBody>
      <dsp:txXfrm>
        <a:off x="132120" y="1155852"/>
        <a:ext cx="2271279" cy="1541136"/>
      </dsp:txXfrm>
    </dsp:sp>
    <dsp:sp modelId="{E8BB4A33-0ECC-4B63-B53B-757F3E83CF88}">
      <dsp:nvSpPr>
        <dsp:cNvPr id="0" name=""/>
        <dsp:cNvSpPr/>
      </dsp:nvSpPr>
      <dsp:spPr>
        <a:xfrm>
          <a:off x="2537889" y="1155852"/>
          <a:ext cx="2362144" cy="1541136"/>
        </a:xfrm>
        <a:prstGeom prst="roundRect">
          <a:avLst/>
        </a:prstGeom>
        <a:solidFill>
          <a:srgbClr val="C00000"/>
        </a:solidFill>
        <a:ln>
          <a:solidFill>
            <a:srgbClr val="CC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0"/>
            </a:spcAft>
          </a:pPr>
          <a:r>
            <a:rPr lang="ru-RU" sz="1600" b="1" kern="1200">
              <a:latin typeface="Calibri" pitchFamily="34" charset="0"/>
              <a:cs typeface="Calibri" pitchFamily="34" charset="0"/>
            </a:rPr>
            <a:t>Оценка качества педагогической деятельности по решению воспитательных задач</a:t>
          </a:r>
        </a:p>
      </dsp:txBody>
      <dsp:txXfrm>
        <a:off x="2537889" y="1155852"/>
        <a:ext cx="2362144" cy="1541136"/>
      </dsp:txXfrm>
    </dsp:sp>
    <dsp:sp modelId="{2DB7DB50-A513-4182-939F-B9B358621BCF}">
      <dsp:nvSpPr>
        <dsp:cNvPr id="0" name=""/>
        <dsp:cNvSpPr/>
      </dsp:nvSpPr>
      <dsp:spPr>
        <a:xfrm>
          <a:off x="5034522" y="1155852"/>
          <a:ext cx="2910556" cy="1541136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0"/>
            </a:spcAft>
          </a:pPr>
          <a:r>
            <a:rPr lang="ru-RU" sz="1600" b="1" kern="1200">
              <a:latin typeface="Calibri" pitchFamily="34" charset="0"/>
              <a:cs typeface="Calibri" pitchFamily="34" charset="0"/>
            </a:rPr>
            <a:t>Оценка результата воспитательной работы (степень достижения детьми планируемых результатов)</a:t>
          </a:r>
        </a:p>
      </dsp:txBody>
      <dsp:txXfrm>
        <a:off x="5034522" y="1155852"/>
        <a:ext cx="2910556" cy="154113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771DC2-C66D-49E6-9E14-056FAD781101}">
      <dsp:nvSpPr>
        <dsp:cNvPr id="0" name=""/>
        <dsp:cNvSpPr/>
      </dsp:nvSpPr>
      <dsp:spPr>
        <a:xfrm>
          <a:off x="1326009" y="75843"/>
          <a:ext cx="3557626" cy="3557626"/>
        </a:xfrm>
        <a:prstGeom prst="blockArc">
          <a:avLst>
            <a:gd name="adj1" fmla="val 13766953"/>
            <a:gd name="adj2" fmla="val 17194102"/>
            <a:gd name="adj3" fmla="val 2764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47754C-89ED-4ACE-94E3-93967B521543}">
      <dsp:nvSpPr>
        <dsp:cNvPr id="0" name=""/>
        <dsp:cNvSpPr/>
      </dsp:nvSpPr>
      <dsp:spPr>
        <a:xfrm>
          <a:off x="854495" y="466929"/>
          <a:ext cx="3557626" cy="3557626"/>
        </a:xfrm>
        <a:prstGeom prst="blockArc">
          <a:avLst>
            <a:gd name="adj1" fmla="val 11989974"/>
            <a:gd name="adj2" fmla="val 14469422"/>
            <a:gd name="adj3" fmla="val 2764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F8BBF-68B4-48B1-A409-8D8D0B48114A}">
      <dsp:nvSpPr>
        <dsp:cNvPr id="0" name=""/>
        <dsp:cNvSpPr/>
      </dsp:nvSpPr>
      <dsp:spPr>
        <a:xfrm>
          <a:off x="913233" y="288646"/>
          <a:ext cx="3557626" cy="3557626"/>
        </a:xfrm>
        <a:prstGeom prst="blockArc">
          <a:avLst>
            <a:gd name="adj1" fmla="val 9927978"/>
            <a:gd name="adj2" fmla="val 11765689"/>
            <a:gd name="adj3" fmla="val 2764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3BF27-6BAB-4A45-B513-B532D80AD073}">
      <dsp:nvSpPr>
        <dsp:cNvPr id="0" name=""/>
        <dsp:cNvSpPr/>
      </dsp:nvSpPr>
      <dsp:spPr>
        <a:xfrm>
          <a:off x="915737" y="297983"/>
          <a:ext cx="3557626" cy="3557626"/>
        </a:xfrm>
        <a:prstGeom prst="blockArc">
          <a:avLst>
            <a:gd name="adj1" fmla="val 7062882"/>
            <a:gd name="adj2" fmla="val 9477783"/>
            <a:gd name="adj3" fmla="val 2764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6D84C-467F-4665-8C71-A14255137AC0}">
      <dsp:nvSpPr>
        <dsp:cNvPr id="0" name=""/>
        <dsp:cNvSpPr/>
      </dsp:nvSpPr>
      <dsp:spPr>
        <a:xfrm>
          <a:off x="1219202" y="539712"/>
          <a:ext cx="3557626" cy="3557626"/>
        </a:xfrm>
        <a:prstGeom prst="blockArc">
          <a:avLst>
            <a:gd name="adj1" fmla="val 4283050"/>
            <a:gd name="adj2" fmla="val 7731193"/>
            <a:gd name="adj3" fmla="val 2764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55108F-D0CA-42FC-A815-A27B0D111DD1}">
      <dsp:nvSpPr>
        <dsp:cNvPr id="0" name=""/>
        <dsp:cNvSpPr/>
      </dsp:nvSpPr>
      <dsp:spPr>
        <a:xfrm>
          <a:off x="3182582" y="498894"/>
          <a:ext cx="3557626" cy="3557626"/>
        </a:xfrm>
        <a:prstGeom prst="blockArc">
          <a:avLst>
            <a:gd name="adj1" fmla="val 3012123"/>
            <a:gd name="adj2" fmla="val 6505442"/>
            <a:gd name="adj3" fmla="val 2764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56B3E-2357-44E4-A623-0DDB59F66473}">
      <dsp:nvSpPr>
        <dsp:cNvPr id="0" name=""/>
        <dsp:cNvSpPr/>
      </dsp:nvSpPr>
      <dsp:spPr>
        <a:xfrm>
          <a:off x="3525620" y="241307"/>
          <a:ext cx="3557626" cy="3557626"/>
        </a:xfrm>
        <a:prstGeom prst="blockArc">
          <a:avLst>
            <a:gd name="adj1" fmla="val 1116563"/>
            <a:gd name="adj2" fmla="val 3411520"/>
            <a:gd name="adj3" fmla="val 2764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EE067-870C-499D-8EB3-BEFA85FEB816}">
      <dsp:nvSpPr>
        <dsp:cNvPr id="0" name=""/>
        <dsp:cNvSpPr/>
      </dsp:nvSpPr>
      <dsp:spPr>
        <a:xfrm>
          <a:off x="3522078" y="254178"/>
          <a:ext cx="3557626" cy="3557626"/>
        </a:xfrm>
        <a:prstGeom prst="blockArc">
          <a:avLst>
            <a:gd name="adj1" fmla="val 20727865"/>
            <a:gd name="adj2" fmla="val 965572"/>
            <a:gd name="adj3" fmla="val 2764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E03F7-0C57-4FEB-AA51-EBBFD3CB25C2}">
      <dsp:nvSpPr>
        <dsp:cNvPr id="0" name=""/>
        <dsp:cNvSpPr/>
      </dsp:nvSpPr>
      <dsp:spPr>
        <a:xfrm>
          <a:off x="3600143" y="479964"/>
          <a:ext cx="3557626" cy="3557626"/>
        </a:xfrm>
        <a:prstGeom prst="blockArc">
          <a:avLst>
            <a:gd name="adj1" fmla="val 18187578"/>
            <a:gd name="adj2" fmla="val 20520250"/>
            <a:gd name="adj3" fmla="val 2764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1A606-356C-493E-96D5-A4555A6EE687}">
      <dsp:nvSpPr>
        <dsp:cNvPr id="0" name=""/>
        <dsp:cNvSpPr/>
      </dsp:nvSpPr>
      <dsp:spPr>
        <a:xfrm>
          <a:off x="3093069" y="85306"/>
          <a:ext cx="3557626" cy="3557626"/>
        </a:xfrm>
        <a:prstGeom prst="blockArc">
          <a:avLst>
            <a:gd name="adj1" fmla="val 15085975"/>
            <a:gd name="adj2" fmla="val 18627881"/>
            <a:gd name="adj3" fmla="val 2764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BF666-4E3D-4FC8-BC7B-4156E3F93055}">
      <dsp:nvSpPr>
        <dsp:cNvPr id="0" name=""/>
        <dsp:cNvSpPr/>
      </dsp:nvSpPr>
      <dsp:spPr>
        <a:xfrm>
          <a:off x="2391506" y="1442904"/>
          <a:ext cx="3196311" cy="973749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0"/>
            </a:spcAft>
          </a:pPr>
          <a:r>
            <a:rPr lang="ru-RU" sz="1400" b="1" kern="1200">
              <a:solidFill>
                <a:sysClr val="windowText" lastClr="000000"/>
              </a:solidFill>
              <a:latin typeface="+mn-lt"/>
              <a:ea typeface="+mn-ea"/>
              <a:cs typeface="Times New Roman" pitchFamily="18" charset="0"/>
            </a:rPr>
            <a:t>Основные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0"/>
            </a:spcAft>
          </a:pPr>
          <a:r>
            <a:rPr lang="ru-RU" sz="1400" b="1" kern="1200">
              <a:solidFill>
                <a:sysClr val="windowText" lastClr="000000"/>
              </a:solidFill>
              <a:latin typeface="+mn-lt"/>
              <a:ea typeface="+mn-ea"/>
              <a:cs typeface="Times New Roman" pitchFamily="18" charset="0"/>
            </a:rPr>
            <a:t>психолого-педагогические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0"/>
            </a:spcAft>
          </a:pPr>
          <a:r>
            <a:rPr lang="ru-RU" sz="1400" b="1" kern="1200">
              <a:solidFill>
                <a:sysClr val="windowText" lastClr="000000"/>
              </a:solidFill>
              <a:latin typeface="+mn-lt"/>
              <a:ea typeface="+mn-ea"/>
              <a:cs typeface="Times New Roman" pitchFamily="18" charset="0"/>
            </a:rPr>
            <a:t>условия решения воспитательных задач</a:t>
          </a:r>
        </a:p>
      </dsp:txBody>
      <dsp:txXfrm>
        <a:off x="2391506" y="1442904"/>
        <a:ext cx="3196311" cy="973749"/>
      </dsp:txXfrm>
    </dsp:sp>
    <dsp:sp modelId="{3BAF8A85-F704-4F80-B327-606F6551C625}">
      <dsp:nvSpPr>
        <dsp:cNvPr id="0" name=""/>
        <dsp:cNvSpPr/>
      </dsp:nvSpPr>
      <dsp:spPr>
        <a:xfrm>
          <a:off x="2964827" y="-115092"/>
          <a:ext cx="2063283" cy="917943"/>
        </a:xfrm>
        <a:prstGeom prst="round2DiagRect">
          <a:avLst/>
        </a:prstGeom>
        <a:gradFill rotWithShape="1">
          <a:gsLst>
            <a:gs pos="0">
              <a:srgbClr val="C0504D">
                <a:shade val="51000"/>
                <a:satMod val="130000"/>
              </a:srgbClr>
            </a:gs>
            <a:gs pos="80000">
              <a:srgbClr val="C0504D">
                <a:shade val="93000"/>
                <a:satMod val="130000"/>
              </a:srgbClr>
            </a:gs>
            <a:gs pos="100000">
              <a:srgbClr val="C0504D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ysClr val="window" lastClr="FFFFFF"/>
              </a:solidFill>
              <a:latin typeface="+mn-lt"/>
              <a:ea typeface="+mn-ea"/>
              <a:cs typeface="Times New Roman" pitchFamily="18" charset="0"/>
            </a:rPr>
            <a:t>Взаимодействие между взрослым и детьми: взрослый передает детям </a:t>
          </a:r>
          <a:r>
            <a:rPr lang="ru-RU" sz="1300" b="1" kern="1200" smtClean="0">
              <a:solidFill>
                <a:sysClr val="window" lastClr="FFFFFF"/>
              </a:solidFill>
              <a:latin typeface="+mn-lt"/>
              <a:ea typeface="+mn-ea"/>
              <a:cs typeface="Times New Roman" pitchFamily="18" charset="0"/>
            </a:rPr>
            <a:t>системы базовых ценностей и образцы поведения </a:t>
          </a:r>
          <a:endParaRPr lang="ru-RU" sz="1300" b="1" kern="1200">
            <a:solidFill>
              <a:sysClr val="window" lastClr="FFFFFF"/>
            </a:solidFill>
            <a:latin typeface="+mn-lt"/>
            <a:ea typeface="+mn-ea"/>
            <a:cs typeface="Times New Roman" pitchFamily="18" charset="0"/>
          </a:endParaRPr>
        </a:p>
      </dsp:txBody>
      <dsp:txXfrm>
        <a:off x="2964827" y="-115092"/>
        <a:ext cx="2063283" cy="917943"/>
      </dsp:txXfrm>
    </dsp:sp>
    <dsp:sp modelId="{11603DB1-D1E4-43C9-AD0C-7A728FC279DE}">
      <dsp:nvSpPr>
        <dsp:cNvPr id="0" name=""/>
        <dsp:cNvSpPr/>
      </dsp:nvSpPr>
      <dsp:spPr>
        <a:xfrm>
          <a:off x="5251281" y="241503"/>
          <a:ext cx="1866778" cy="917943"/>
        </a:xfrm>
        <a:prstGeom prst="round2DiagRect">
          <a:avLst/>
        </a:prstGeom>
        <a:gradFill rotWithShape="1">
          <a:gsLst>
            <a:gs pos="0">
              <a:srgbClr val="4BACC6">
                <a:shade val="51000"/>
                <a:satMod val="130000"/>
              </a:srgbClr>
            </a:gs>
            <a:gs pos="80000">
              <a:srgbClr val="4BACC6">
                <a:shade val="93000"/>
                <a:satMod val="130000"/>
              </a:srgbClr>
            </a:gs>
            <a:gs pos="100000">
              <a:srgbClr val="4BACC6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ysClr val="window" lastClr="FFFFFF"/>
              </a:solidFill>
              <a:latin typeface="+mn-lt"/>
              <a:ea typeface="+mn-ea"/>
              <a:cs typeface="Times New Roman" pitchFamily="18" charset="0"/>
            </a:rPr>
            <a:t>Разнообразные формы и методы работы с детьми</a:t>
          </a:r>
        </a:p>
      </dsp:txBody>
      <dsp:txXfrm>
        <a:off x="5251281" y="241503"/>
        <a:ext cx="1866778" cy="917943"/>
      </dsp:txXfrm>
    </dsp:sp>
    <dsp:sp modelId="{D0918ED3-C8B2-475C-B4F4-F3D6CA861603}">
      <dsp:nvSpPr>
        <dsp:cNvPr id="0" name=""/>
        <dsp:cNvSpPr/>
      </dsp:nvSpPr>
      <dsp:spPr>
        <a:xfrm>
          <a:off x="5995158" y="1262840"/>
          <a:ext cx="1997779" cy="622261"/>
        </a:xfrm>
        <a:prstGeom prst="round2DiagRect">
          <a:avLst/>
        </a:prstGeom>
        <a:gradFill rotWithShape="1">
          <a:gsLst>
            <a:gs pos="0">
              <a:srgbClr val="8064A2">
                <a:shade val="51000"/>
                <a:satMod val="130000"/>
              </a:srgbClr>
            </a:gs>
            <a:gs pos="80000">
              <a:srgbClr val="8064A2">
                <a:shade val="93000"/>
                <a:satMod val="130000"/>
              </a:srgbClr>
            </a:gs>
            <a:gs pos="100000">
              <a:srgbClr val="8064A2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ysClr val="window" lastClr="FFFFFF"/>
              </a:solidFill>
              <a:latin typeface="+mn-lt"/>
              <a:ea typeface="+mn-ea"/>
              <a:cs typeface="Times New Roman" pitchFamily="18" charset="0"/>
            </a:rPr>
            <a:t>Учет принципа интеграции образовательных </a:t>
          </a:r>
          <a:r>
            <a:rPr lang="ru-RU" sz="1300" b="1" kern="1200" smtClean="0">
              <a:solidFill>
                <a:sysClr val="window" lastClr="FFFFFF"/>
              </a:solidFill>
              <a:latin typeface="+mn-lt"/>
              <a:ea typeface="+mn-ea"/>
              <a:cs typeface="Times New Roman" pitchFamily="18" charset="0"/>
            </a:rPr>
            <a:t>задач</a:t>
          </a:r>
          <a:endParaRPr lang="ru-RU" sz="1300" b="1" kern="1200">
            <a:solidFill>
              <a:sysClr val="window" lastClr="FFFFFF"/>
            </a:solidFill>
            <a:latin typeface="+mn-lt"/>
            <a:ea typeface="+mn-ea"/>
            <a:cs typeface="Times New Roman" pitchFamily="18" charset="0"/>
          </a:endParaRPr>
        </a:p>
      </dsp:txBody>
      <dsp:txXfrm>
        <a:off x="5995158" y="1262840"/>
        <a:ext cx="1997779" cy="622261"/>
      </dsp:txXfrm>
    </dsp:sp>
    <dsp:sp modelId="{7B498AC2-031C-45F2-AB91-F3D47E35FC8A}">
      <dsp:nvSpPr>
        <dsp:cNvPr id="0" name=""/>
        <dsp:cNvSpPr/>
      </dsp:nvSpPr>
      <dsp:spPr>
        <a:xfrm>
          <a:off x="5995158" y="2033040"/>
          <a:ext cx="1997779" cy="917943"/>
        </a:xfrm>
        <a:prstGeom prst="round2DiagRect">
          <a:avLst/>
        </a:prstGeom>
        <a:gradFill rotWithShape="1">
          <a:gsLst>
            <a:gs pos="0">
              <a:srgbClr val="F79646">
                <a:shade val="51000"/>
                <a:satMod val="130000"/>
              </a:srgbClr>
            </a:gs>
            <a:gs pos="80000">
              <a:srgbClr val="F79646">
                <a:shade val="93000"/>
                <a:satMod val="130000"/>
              </a:srgbClr>
            </a:gs>
            <a:gs pos="100000">
              <a:srgbClr val="F79646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ysClr val="window" lastClr="FFFFFF"/>
              </a:solidFill>
              <a:latin typeface="+mn-lt"/>
              <a:ea typeface="+mn-ea"/>
              <a:cs typeface="Times New Roman" pitchFamily="18" charset="0"/>
            </a:rPr>
            <a:t>Содержательно насыщенная, трансформируемая, вариативная, полифункциональная РППС</a:t>
          </a:r>
        </a:p>
      </dsp:txBody>
      <dsp:txXfrm>
        <a:off x="5995158" y="2033040"/>
        <a:ext cx="1997779" cy="917943"/>
      </dsp:txXfrm>
    </dsp:sp>
    <dsp:sp modelId="{57FAAED3-370D-4CDD-817F-5B1345A37EBF}">
      <dsp:nvSpPr>
        <dsp:cNvPr id="0" name=""/>
        <dsp:cNvSpPr/>
      </dsp:nvSpPr>
      <dsp:spPr>
        <a:xfrm>
          <a:off x="5244993" y="3082231"/>
          <a:ext cx="1866778" cy="917943"/>
        </a:xfrm>
        <a:prstGeom prst="round2DiagRect">
          <a:avLst/>
        </a:prstGeom>
        <a:gradFill rotWithShape="1">
          <a:gsLst>
            <a:gs pos="0">
              <a:srgbClr val="4F81BD">
                <a:shade val="51000"/>
                <a:satMod val="130000"/>
              </a:srgbClr>
            </a:gs>
            <a:gs pos="80000">
              <a:srgbClr val="4F81BD">
                <a:shade val="93000"/>
                <a:satMod val="130000"/>
              </a:srgbClr>
            </a:gs>
            <a:gs pos="100000">
              <a:srgbClr val="4F81BD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ysClr val="window" lastClr="FFFFFF"/>
              </a:solidFill>
              <a:latin typeface="+mn-lt"/>
              <a:ea typeface="+mn-ea"/>
              <a:cs typeface="Times New Roman" pitchFamily="18" charset="0"/>
            </a:rPr>
            <a:t>Использование принципа развивающего образования</a:t>
          </a:r>
        </a:p>
      </dsp:txBody>
      <dsp:txXfrm>
        <a:off x="5244993" y="3082231"/>
        <a:ext cx="1866778" cy="917943"/>
      </dsp:txXfrm>
    </dsp:sp>
    <dsp:sp modelId="{BC26FCCB-5461-4509-99D5-76B8727CD9C2}">
      <dsp:nvSpPr>
        <dsp:cNvPr id="0" name=""/>
        <dsp:cNvSpPr/>
      </dsp:nvSpPr>
      <dsp:spPr>
        <a:xfrm>
          <a:off x="2978280" y="3292566"/>
          <a:ext cx="2063283" cy="917943"/>
        </a:xfrm>
        <a:prstGeom prst="round2DiagRect">
          <a:avLst/>
        </a:prstGeom>
        <a:gradFill rotWithShape="1">
          <a:gsLst>
            <a:gs pos="0">
              <a:srgbClr val="C0504D">
                <a:shade val="51000"/>
                <a:satMod val="130000"/>
              </a:srgbClr>
            </a:gs>
            <a:gs pos="80000">
              <a:srgbClr val="C0504D">
                <a:shade val="93000"/>
                <a:satMod val="130000"/>
              </a:srgbClr>
            </a:gs>
            <a:gs pos="100000">
              <a:srgbClr val="C0504D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ysClr val="window" lastClr="FFFFFF"/>
              </a:solidFill>
              <a:latin typeface="+mn-lt"/>
              <a:ea typeface="+mn-ea"/>
              <a:cs typeface="Times New Roman" pitchFamily="18" charset="0"/>
            </a:rPr>
            <a:t>Использование комплексно-тематического подхода в организации образовательного процесса</a:t>
          </a:r>
        </a:p>
      </dsp:txBody>
      <dsp:txXfrm>
        <a:off x="2978280" y="3292566"/>
        <a:ext cx="2063283" cy="917943"/>
      </dsp:txXfrm>
    </dsp:sp>
    <dsp:sp modelId="{E53D2A62-FDBE-4127-91EC-0E1020CF2D0C}">
      <dsp:nvSpPr>
        <dsp:cNvPr id="0" name=""/>
        <dsp:cNvSpPr/>
      </dsp:nvSpPr>
      <dsp:spPr>
        <a:xfrm>
          <a:off x="826587" y="3102429"/>
          <a:ext cx="1866778" cy="917943"/>
        </a:xfrm>
        <a:prstGeom prst="round2DiagRect">
          <a:avLst/>
        </a:prstGeom>
        <a:gradFill rotWithShape="1">
          <a:gsLst>
            <a:gs pos="0">
              <a:srgbClr val="4BACC6">
                <a:shade val="51000"/>
                <a:satMod val="130000"/>
              </a:srgbClr>
            </a:gs>
            <a:gs pos="80000">
              <a:srgbClr val="4BACC6">
                <a:shade val="93000"/>
                <a:satMod val="130000"/>
              </a:srgbClr>
            </a:gs>
            <a:gs pos="100000">
              <a:srgbClr val="4BACC6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solidFill>
                <a:sysClr val="window" lastClr="FFFFFF"/>
              </a:solidFill>
              <a:latin typeface="+mn-lt"/>
              <a:ea typeface="+mn-ea"/>
              <a:cs typeface="Times New Roman" pitchFamily="18" charset="0"/>
            </a:rPr>
            <a:t>Реализация единства подходов в решении воспитательных задач в детском саду и семье</a:t>
          </a:r>
          <a:endParaRPr lang="ru-RU" sz="1300" b="1" kern="1200">
            <a:solidFill>
              <a:sysClr val="window" lastClr="FFFFFF"/>
            </a:solidFill>
            <a:latin typeface="+mn-lt"/>
            <a:ea typeface="+mn-ea"/>
            <a:cs typeface="Times New Roman" pitchFamily="18" charset="0"/>
          </a:endParaRPr>
        </a:p>
      </dsp:txBody>
      <dsp:txXfrm>
        <a:off x="826587" y="3102429"/>
        <a:ext cx="1866778" cy="917943"/>
      </dsp:txXfrm>
    </dsp:sp>
    <dsp:sp modelId="{B7C3830E-12D7-4DE6-95C9-176A1AC4ACB6}">
      <dsp:nvSpPr>
        <dsp:cNvPr id="0" name=""/>
        <dsp:cNvSpPr/>
      </dsp:nvSpPr>
      <dsp:spPr>
        <a:xfrm>
          <a:off x="0" y="2067970"/>
          <a:ext cx="1997779" cy="917016"/>
        </a:xfrm>
        <a:prstGeom prst="round2DiagRect">
          <a:avLst/>
        </a:prstGeom>
        <a:gradFill rotWithShape="1">
          <a:gsLst>
            <a:gs pos="0">
              <a:srgbClr val="8064A2">
                <a:shade val="51000"/>
                <a:satMod val="130000"/>
              </a:srgbClr>
            </a:gs>
            <a:gs pos="80000">
              <a:srgbClr val="8064A2">
                <a:shade val="93000"/>
                <a:satMod val="130000"/>
              </a:srgbClr>
            </a:gs>
            <a:gs pos="100000">
              <a:srgbClr val="8064A2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ysClr val="window" lastClr="FFFFFF"/>
              </a:solidFill>
              <a:latin typeface="+mn-lt"/>
              <a:ea typeface="+mn-ea"/>
              <a:cs typeface="Times New Roman" pitchFamily="18" charset="0"/>
            </a:rPr>
            <a:t>Своевременное изменение РППС с учётом обогащения  жизненного опыта детей, а также </a:t>
          </a:r>
          <a:r>
            <a:rPr lang="ru-RU" sz="1300" b="1" kern="1200" smtClean="0">
              <a:solidFill>
                <a:sysClr val="window" lastClr="FFFFFF"/>
              </a:solidFill>
              <a:latin typeface="+mn-lt"/>
              <a:ea typeface="+mn-ea"/>
              <a:cs typeface="Times New Roman" pitchFamily="18" charset="0"/>
            </a:rPr>
            <a:t>ЗБР и воспитательных задач</a:t>
          </a:r>
          <a:endParaRPr lang="ru-RU" sz="1300" b="1" kern="1200">
            <a:solidFill>
              <a:sysClr val="window" lastClr="FFFFFF"/>
            </a:solidFill>
            <a:latin typeface="+mn-lt"/>
            <a:ea typeface="+mn-ea"/>
            <a:cs typeface="Times New Roman" pitchFamily="18" charset="0"/>
          </a:endParaRPr>
        </a:p>
      </dsp:txBody>
      <dsp:txXfrm>
        <a:off x="0" y="2067970"/>
        <a:ext cx="1997779" cy="917016"/>
      </dsp:txXfrm>
    </dsp:sp>
    <dsp:sp modelId="{A08898D9-0F62-46B8-BC52-D20A0761F0B0}">
      <dsp:nvSpPr>
        <dsp:cNvPr id="0" name=""/>
        <dsp:cNvSpPr/>
      </dsp:nvSpPr>
      <dsp:spPr>
        <a:xfrm>
          <a:off x="0" y="1297309"/>
          <a:ext cx="1997779" cy="622261"/>
        </a:xfrm>
        <a:prstGeom prst="round2DiagRect">
          <a:avLst/>
        </a:prstGeom>
        <a:gradFill rotWithShape="1">
          <a:gsLst>
            <a:gs pos="0">
              <a:srgbClr val="F79646">
                <a:shade val="51000"/>
                <a:satMod val="130000"/>
              </a:srgbClr>
            </a:gs>
            <a:gs pos="80000">
              <a:srgbClr val="F79646">
                <a:shade val="93000"/>
                <a:satMod val="130000"/>
              </a:srgbClr>
            </a:gs>
            <a:gs pos="100000">
              <a:srgbClr val="F79646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ysClr val="window" lastClr="FFFFFF"/>
              </a:solidFill>
              <a:latin typeface="+mn-lt"/>
              <a:ea typeface="+mn-ea"/>
              <a:cs typeface="Times New Roman" pitchFamily="18" charset="0"/>
            </a:rPr>
            <a:t>Психолого-педагогическая поддержка семьи</a:t>
          </a:r>
        </a:p>
      </dsp:txBody>
      <dsp:txXfrm>
        <a:off x="0" y="1297309"/>
        <a:ext cx="1997779" cy="622261"/>
      </dsp:txXfrm>
    </dsp:sp>
    <dsp:sp modelId="{B6526D78-B045-42A9-B224-51E839EED44E}">
      <dsp:nvSpPr>
        <dsp:cNvPr id="0" name=""/>
        <dsp:cNvSpPr/>
      </dsp:nvSpPr>
      <dsp:spPr>
        <a:xfrm>
          <a:off x="832937" y="261706"/>
          <a:ext cx="1866778" cy="917943"/>
        </a:xfrm>
        <a:prstGeom prst="round2DiagRect">
          <a:avLst/>
        </a:prstGeom>
        <a:gradFill rotWithShape="1">
          <a:gsLst>
            <a:gs pos="0">
              <a:srgbClr val="4F81BD">
                <a:shade val="51000"/>
                <a:satMod val="130000"/>
              </a:srgbClr>
            </a:gs>
            <a:gs pos="80000">
              <a:srgbClr val="4F81BD">
                <a:shade val="93000"/>
                <a:satMod val="130000"/>
              </a:srgbClr>
            </a:gs>
            <a:gs pos="100000">
              <a:srgbClr val="4F81BD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ysClr val="window" lastClr="FFFFFF"/>
              </a:solidFill>
              <a:latin typeface="+mn-lt"/>
              <a:ea typeface="+mn-ea"/>
              <a:cs typeface="Times New Roman" pitchFamily="18" charset="0"/>
            </a:rPr>
            <a:t>Профессиональное развитие педагогов (новые формы работы с детьми, поддержка детской инициативы)</a:t>
          </a:r>
        </a:p>
      </dsp:txBody>
      <dsp:txXfrm>
        <a:off x="832937" y="261706"/>
        <a:ext cx="1866778" cy="91794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/>
              </a:defRPr>
            </a:lvl1pPr>
          </a:lstStyle>
          <a:p>
            <a:pPr>
              <a:defRPr/>
            </a:pPr>
            <a:fld id="{02588546-F6E0-4F47-9288-FBD15636F557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/>
              </a:defRPr>
            </a:lvl1pPr>
          </a:lstStyle>
          <a:p>
            <a:pPr>
              <a:defRPr/>
            </a:pPr>
            <a:fld id="{6F4FFE51-85E7-43D3-9518-EEB47F939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2799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8975" y="687388"/>
            <a:ext cx="5481638" cy="3427412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ts val="600"/>
              </a:spcBef>
            </a:pPr>
            <a:r>
              <a:rPr lang="ru-RU" baseline="0"/>
              <a:t>На обложках нашей программы и пособий мы используем еще одно символическое обозначение. Вы видите на них бабочку. На разных пособиях ее изображение будет разным – и по форме, и по цвету, но практически на всех изданиях для педагогов она присутствует как символ постоянного и непрерывного развития, которое происходит через формирование новых качеств, формирование нового опыта</a:t>
            </a:r>
          </a:p>
          <a:p>
            <a:pPr algn="just" eaLnBrk="1" hangingPunct="1">
              <a:spcBef>
                <a:spcPts val="600"/>
              </a:spcBef>
            </a:pPr>
            <a:r>
              <a:rPr lang="ru-RU" altLang="ru-RU">
                <a:latin typeface="Arial"/>
                <a:cs typeface="Arial"/>
              </a:rPr>
              <a:t>И саму программу «Мир открытий» можно назвать программой постоянно развивающейся и развивающей наших детей. Она</a:t>
            </a:r>
            <a:r>
              <a:rPr lang="ru-RU" altLang="ru-RU" baseline="0">
                <a:latin typeface="Arial"/>
                <a:cs typeface="Arial"/>
              </a:rPr>
              <a:t> недаром получила название «Мир открытий». Программа направлена на то, чтобы обеспечить </a:t>
            </a:r>
            <a:r>
              <a:rPr lang="ru-RU" altLang="ru-RU" sz="1200" b="1" i="0">
                <a:solidFill>
                  <a:srgbClr val="0070C0"/>
                </a:solidFill>
                <a:latin typeface="Arial"/>
              </a:rPr>
              <a:t>ОТКРЫТИЕ РЕБЁНКОМ</a:t>
            </a:r>
            <a:r>
              <a:rPr lang="ru-RU" altLang="ru-RU" sz="1200" b="1" i="0" baseline="0">
                <a:solidFill>
                  <a:srgbClr val="0070C0"/>
                </a:solidFill>
                <a:latin typeface="Arial"/>
              </a:rPr>
              <a:t> </a:t>
            </a:r>
            <a:r>
              <a:rPr lang="ru-RU" altLang="ru-RU" sz="1200">
                <a:solidFill>
                  <a:srgbClr val="000000"/>
                </a:solidFill>
                <a:latin typeface="Arial"/>
              </a:rPr>
              <a:t>окружающего мира, самого себя и других людей; способов преодоления затруднений;</a:t>
            </a:r>
            <a:r>
              <a:rPr lang="ru-RU" altLang="ru-RU" sz="1200" baseline="0">
                <a:solidFill>
                  <a:srgbClr val="000000"/>
                </a:solidFill>
                <a:latin typeface="Arial"/>
              </a:rPr>
              <a:t> </a:t>
            </a:r>
            <a:r>
              <a:rPr lang="ru-RU" altLang="ru-RU" sz="1200" b="1" i="0" baseline="0">
                <a:solidFill>
                  <a:srgbClr val="000000"/>
                </a:solidFill>
                <a:latin typeface="Arial"/>
              </a:rPr>
              <a:t>О</a:t>
            </a:r>
            <a:r>
              <a:rPr lang="ru-RU" altLang="ru-RU" sz="1200" b="1" i="0">
                <a:solidFill>
                  <a:srgbClr val="0070C0"/>
                </a:solidFill>
                <a:latin typeface="Arial"/>
              </a:rPr>
              <a:t>ТКРЫТИЕ ПЕДАГОГАМИ </a:t>
            </a:r>
            <a:r>
              <a:rPr lang="ru-RU" altLang="ru-RU" sz="1200">
                <a:solidFill>
                  <a:srgbClr val="000000"/>
                </a:solidFill>
                <a:latin typeface="Arial"/>
              </a:rPr>
              <a:t>новых эффективных инструментов развития ребёнка; новых векторов личностного и профессионального роста; </a:t>
            </a:r>
            <a:r>
              <a:rPr lang="ru-RU" altLang="ru-RU" sz="1200" b="1" i="0">
                <a:solidFill>
                  <a:srgbClr val="0070C0"/>
                </a:solidFill>
                <a:latin typeface="Arial"/>
              </a:rPr>
              <a:t>ОТКРЫТИЕ РОДИТЕЛЯМИ</a:t>
            </a:r>
            <a:r>
              <a:rPr lang="ru-RU" altLang="ru-RU" sz="1200" b="1" i="0" baseline="0">
                <a:solidFill>
                  <a:srgbClr val="0070C0"/>
                </a:solidFill>
                <a:latin typeface="Arial"/>
              </a:rPr>
              <a:t> </a:t>
            </a:r>
            <a:r>
              <a:rPr lang="ru-RU" altLang="ru-RU" sz="1200">
                <a:solidFill>
                  <a:srgbClr val="000000"/>
                </a:solidFill>
                <a:latin typeface="Arial"/>
              </a:rPr>
              <a:t>возможностей более осознанного участия в образовании своих детей.</a:t>
            </a:r>
          </a:p>
        </p:txBody>
      </p:sp>
    </p:spTree>
    <p:extLst>
      <p:ext uri="{BB962C8B-B14F-4D97-AF65-F5344CB8AC3E}">
        <p14:creationId xmlns:p14="http://schemas.microsoft.com/office/powerpoint/2010/main" xmlns="" val="1814177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42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3151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43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18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40807E0-A154-4453-AEE6-2D22009DAB59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3129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Мы</a:t>
            </a:r>
            <a:r>
              <a:rPr lang="ru-RU" baseline="0"/>
              <a:t> подчеркиваем слова «Естественных процессов», поскольку, в отличие от традиционной европейской системы образования, традиции которой необычайно сильны в современной российской педагогической практике, мы стремимся помочь педагогам строить образовательный процесс по-новому, исходя из интересов детей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129B4-A678-4F81-9792-EB45E485CBA3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428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ru-RU" smtClean="0"/>
              <a:pPr rtl="0"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0952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FC761-5598-4DFB-8960-A6887CF6E663}" type="slidenum">
              <a:rPr lang="ru-RU" smtClean="0"/>
              <a:pPr/>
              <a:t>87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6935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DE79F-2D4B-4498-B59E-7FA38A999982}" type="datetime1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2F54B-8277-46D7-A963-20A418CF4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15="http://schemas.microsoft.com/office/powerpoint/2012/main" xmlns="" val="48106133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BD4EE-0903-4E12-A300-66DDA308CB14}" type="datetime1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9AEC2-BA95-4426-A5FC-47E7700D5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15="http://schemas.microsoft.com/office/powerpoint/2012/main" xmlns="" val="26341130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F4AA6-6FB8-464D-94B6-668AB37CE1CD}" type="datetime1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1F599-2D64-4D88-8851-BE447A3D7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15="http://schemas.microsoft.com/office/powerpoint/2012/main" xmlns="" val="30414264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510B-224B-476F-B79C-5C3DC30E5DDB}" type="datetime1">
              <a:rPr lang="ru-RU" smtClean="0">
                <a:solidFill>
                  <a:srgbClr val="696464"/>
                </a:solidFill>
              </a:rPr>
              <a:pPr/>
              <a:t>26.07.2021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15="http://schemas.microsoft.com/office/powerpoint/2012/main" xmlns="" val="54663614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CD85D-9563-4D5F-B7D2-E8C2564A6DFE}" type="datetime1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DE1D2-C5A5-4168-A81C-709028DCC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15="http://schemas.microsoft.com/office/powerpoint/2012/main" xmlns="" val="366281938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68458-526C-4C47-B94F-C6ED69684932}" type="datetime1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B2733-DDC9-4D2C-9391-8B2468EE1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15="http://schemas.microsoft.com/office/powerpoint/2012/main" xmlns="" val="107430126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D143A-BC74-4BD6-A4A0-33B098BE6AE9}" type="datetime1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2F4D8-BF19-4632-8329-75CD97BE0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15="http://schemas.microsoft.com/office/powerpoint/2012/main" xmlns="" val="35031171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7ED05-7D8F-45BF-9EA1-EA66FA309E32}" type="datetime1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43697-2B08-4108-8239-AC4B6D6C9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15="http://schemas.microsoft.com/office/powerpoint/2012/main" xmlns="" val="193526044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C8DFB-27C2-4EE7-850D-F25C067271D3}" type="datetime1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7BC3C-820F-4E33-866C-F9EC66BBA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15="http://schemas.microsoft.com/office/powerpoint/2012/main" xmlns="" val="308399092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518EA-C125-4FA2-81D3-F5F3669694A1}" type="datetime1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D4A8B-4B42-4668-8B91-02ACA9EB8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15="http://schemas.microsoft.com/office/powerpoint/2012/main" xmlns="" val="114614812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8D421-9DD3-402B-80D3-E17EC7626E2E}" type="datetime1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B3B4A-46F8-45F3-9B8A-60E786925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15="http://schemas.microsoft.com/office/powerpoint/2012/main" xmlns="" val="216085345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63826-2F42-4FF1-BD51-2311CED6414D}" type="datetime1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DAC26-15AA-4D2B-997C-29D2A6E2B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15="http://schemas.microsoft.com/office/powerpoint/2012/main" xmlns="" val="279872304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28864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333501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/>
              </a:defRPr>
            </a:lvl1pPr>
          </a:lstStyle>
          <a:p>
            <a:pPr>
              <a:defRPr/>
            </a:pPr>
            <a:fld id="{5A46258E-A7CE-4C00-91C3-8FA2E5052DF2}" type="datetime1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/>
              </a:defRPr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/>
              </a:defRPr>
            </a:lvl1pPr>
          </a:lstStyle>
          <a:p>
            <a:pPr>
              <a:defRPr/>
            </a:pPr>
            <a:fld id="{B2378B21-CD31-4FA1-A62B-B68433150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 descr="e-Obr_CMYK_BlackText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225425" y="215637"/>
            <a:ext cx="1879600" cy="57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  <p:sldLayoutId id="2147484247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s://seminar-obraz.ru/seminar/154-1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539750" y="3037417"/>
            <a:ext cx="751998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Рисунок 6" descr="action-obrazovani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347280" y="3233177"/>
            <a:ext cx="7434647" cy="146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ru-RU" sz="2160">
                <a:ln w="900" cmpd="sng">
                  <a:noFill/>
                  <a:prstDash val="solid"/>
                </a:ln>
                <a:solidFill>
                  <a:sysClr val="windowText" lastClr="000000"/>
                </a:solidFill>
                <a:latin typeface="+mn-lt"/>
                <a:cs typeface="Arial"/>
              </a:rPr>
              <a:t>Скоролупова Оксана Алексеевна</a:t>
            </a:r>
            <a:r>
              <a:rPr lang="ru-RU" altLang="ru-RU">
                <a:ln w="900" cmpd="sng">
                  <a:noFill/>
                  <a:prstDash val="solid"/>
                </a:ln>
                <a:solidFill>
                  <a:sysClr val="windowText" lastClr="000000"/>
                </a:solidFill>
                <a:latin typeface="+mn-lt"/>
                <a:cs typeface="Arial"/>
              </a:rPr>
              <a:t>,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>
                <a:ln w="900" cmpd="sng">
                  <a:noFill/>
                  <a:prstDash val="solid"/>
                </a:ln>
                <a:solidFill>
                  <a:sysClr val="windowText" lastClr="000000"/>
                </a:solidFill>
                <a:latin typeface="+mn-lt"/>
                <a:cs typeface="Arial"/>
              </a:rPr>
              <a:t>вице-президент ИМОС по дошкольному образованию,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>
                <a:ln w="900" cmpd="sng">
                  <a:noFill/>
                  <a:prstDash val="solid"/>
                </a:ln>
                <a:solidFill>
                  <a:sysClr val="windowText" lastClr="000000"/>
                </a:solidFill>
                <a:latin typeface="+mn-lt"/>
                <a:cs typeface="Arial"/>
              </a:rPr>
              <a:t>член Экспертного Совета по дошкольному образованию 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>
                <a:ln w="900" cmpd="sng">
                  <a:noFill/>
                  <a:prstDash val="solid"/>
                </a:ln>
                <a:solidFill>
                  <a:sysClr val="windowText" lastClr="000000"/>
                </a:solidFill>
                <a:latin typeface="+mn-lt"/>
                <a:cs typeface="Arial"/>
              </a:rPr>
              <a:t>Государственной Думы Федерального Собрания 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>
                <a:ln w="900" cmpd="sng">
                  <a:noFill/>
                  <a:prstDash val="solid"/>
                </a:ln>
                <a:solidFill>
                  <a:sysClr val="windowText" lastClr="000000"/>
                </a:solidFill>
                <a:latin typeface="+mn-lt"/>
                <a:cs typeface="Arial"/>
              </a:rPr>
              <a:t>Российской Федерации, почетный работник общего образования</a:t>
            </a:r>
            <a:endParaRPr lang="ru-RU" altLang="ru-RU">
              <a:ln w="900" cmpd="sng">
                <a:noFill/>
                <a:prstDash val="solid"/>
              </a:ln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7" name="Rectangle 1"/>
          <p:cNvSpPr>
            <a:spLocks noGrp="1"/>
          </p:cNvSpPr>
          <p:nvPr>
            <p:ph type="ctrTitle"/>
          </p:nvPr>
        </p:nvSpPr>
        <p:spPr>
          <a:xfrm>
            <a:off x="299228" y="866774"/>
            <a:ext cx="8001031" cy="1936295"/>
          </a:xfrm>
        </p:spPr>
        <p:txBody>
          <a:bodyPr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2800" b="1" smtClean="0">
                <a:solidFill>
                  <a:srgbClr val="333333"/>
                </a:solidFill>
                <a:latin typeface="+mn-lt"/>
              </a:rPr>
              <a:t>Вебинар</a:t>
            </a:r>
            <a:br>
              <a:rPr lang="ru-RU" sz="2800" b="1" smtClean="0">
                <a:solidFill>
                  <a:srgbClr val="333333"/>
                </a:solidFill>
                <a:latin typeface="+mn-lt"/>
              </a:rPr>
            </a:br>
            <a:r>
              <a:rPr lang="ru-RU" sz="2800" b="1" smtClean="0">
                <a:solidFill>
                  <a:srgbClr val="333333"/>
                </a:solidFill>
                <a:latin typeface="+mn-lt"/>
              </a:rPr>
              <a:t/>
            </a:r>
            <a:br>
              <a:rPr lang="ru-RU" sz="2800" b="1" smtClean="0">
                <a:solidFill>
                  <a:srgbClr val="333333"/>
                </a:solidFill>
                <a:latin typeface="+mn-lt"/>
              </a:rPr>
            </a:br>
            <a:r>
              <a:rPr lang="ru-RU" sz="2800" b="1" smtClean="0">
                <a:solidFill>
                  <a:srgbClr val="333333"/>
                </a:solidFill>
                <a:latin typeface="+mn-lt"/>
              </a:rPr>
              <a:t>«Рабочая </a:t>
            </a:r>
            <a:r>
              <a:rPr lang="ru-RU" sz="2800" b="1">
                <a:solidFill>
                  <a:srgbClr val="333333"/>
                </a:solidFill>
                <a:latin typeface="+mn-lt"/>
              </a:rPr>
              <a:t>программа воспитания в детском саду: </a:t>
            </a:r>
            <a:br>
              <a:rPr lang="ru-RU" sz="2800" b="1">
                <a:solidFill>
                  <a:srgbClr val="333333"/>
                </a:solidFill>
                <a:latin typeface="+mn-lt"/>
              </a:rPr>
            </a:br>
            <a:r>
              <a:rPr lang="ru-RU" sz="2800" b="1">
                <a:solidFill>
                  <a:srgbClr val="333333"/>
                </a:solidFill>
                <a:latin typeface="+mn-lt"/>
              </a:rPr>
              <a:t>план действий дошкольной организации по реализации новых положений </a:t>
            </a:r>
            <a:r>
              <a:rPr lang="ru-RU" sz="2800" b="1" smtClean="0">
                <a:solidFill>
                  <a:srgbClr val="333333"/>
                </a:solidFill>
                <a:latin typeface="+mn-lt"/>
              </a:rPr>
              <a:t>законодательства»</a:t>
            </a:r>
            <a:endParaRPr lang="en-US" sz="2800" b="1">
              <a:solidFill>
                <a:srgbClr val="333333"/>
              </a:solidFill>
              <a:latin typeface="+mn-lt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14131" y="1211569"/>
            <a:ext cx="7992743" cy="3198733"/>
          </a:xfrm>
          <a:prstGeom prst="round2DiagRect">
            <a:avLst>
              <a:gd name="adj1" fmla="val 6059"/>
              <a:gd name="adj2" fmla="val 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Новая редакция</a:t>
            </a:r>
          </a:p>
          <a:p>
            <a:pPr>
              <a:lnSpc>
                <a:spcPct val="90000"/>
              </a:lnSpc>
            </a:pPr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Новая статья 12.1</a:t>
            </a:r>
          </a:p>
          <a:p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1. Воспитание обучающихся при освоении ими основных образовательных программ в организациях, осуществляющих образовательную деятельность, осуществляется на основе включаемых в образовательную программу </a:t>
            </a:r>
            <a:r>
              <a:rPr lang="ru-RU" sz="2000" b="1">
                <a:solidFill>
                  <a:srgbClr val="A40000"/>
                </a:solidFill>
                <a:latin typeface="Calibri" pitchFamily="34" charset="0"/>
              </a:rPr>
              <a:t>рабочей программы воспитания и календарного плана воспитательной работы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ru-RU" sz="2000" b="1">
                <a:solidFill>
                  <a:srgbClr val="003399"/>
                </a:solidFill>
                <a:latin typeface="Calibri" pitchFamily="34" charset="0"/>
              </a:rPr>
              <a:t>разрабатываемых и утверждаемых такими организациями </a:t>
            </a:r>
            <a:r>
              <a:rPr lang="ru-RU" sz="2000" b="1" cap="all">
                <a:solidFill>
                  <a:srgbClr val="003399"/>
                </a:solidFill>
                <a:latin typeface="Calibri" pitchFamily="34" charset="0"/>
              </a:rPr>
              <a:t>самостоятельно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, если иное не установлено настоящим Федеральным законом</a:t>
            </a:r>
          </a:p>
        </p:txBody>
      </p:sp>
      <p:pic>
        <p:nvPicPr>
          <p:cNvPr id="5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6663" y="0"/>
            <a:ext cx="8229600" cy="857250"/>
          </a:xfrm>
        </p:spPr>
        <p:txBody>
          <a:bodyPr>
            <a:normAutofit/>
          </a:bodyPr>
          <a:lstStyle/>
          <a:p>
            <a:r>
              <a:rPr lang="ru-RU" sz="2800" b="1">
                <a:solidFill>
                  <a:srgbClr val="333333"/>
                </a:solidFill>
                <a:latin typeface="Calibri Light" pitchFamily="34" charset="0"/>
              </a:rPr>
              <a:t>Закон о воспитании</a:t>
            </a:r>
          </a:p>
        </p:txBody>
      </p:sp>
    </p:spTree>
    <p:extLst>
      <p:ext uri="{BB962C8B-B14F-4D97-AF65-F5344CB8AC3E}">
        <p14:creationId xmlns:p14="http://schemas.microsoft.com/office/powerpoint/2010/main" xmlns:p15="http://schemas.microsoft.com/office/powerpoint/2012/main" xmlns="" val="33097203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96215" y="973071"/>
            <a:ext cx="7972022" cy="4465558"/>
          </a:xfrm>
          <a:prstGeom prst="round2DiagRect">
            <a:avLst>
              <a:gd name="adj1" fmla="val 6059"/>
              <a:gd name="adj2" fmla="val 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Новая редакция</a:t>
            </a:r>
          </a:p>
          <a:p>
            <a:pPr>
              <a:lnSpc>
                <a:spcPct val="90000"/>
              </a:lnSpc>
            </a:pPr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Новая статья 12.1</a:t>
            </a:r>
          </a:p>
          <a:p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2. Воспитание обучающихся при освоении ими основных общеобразовательных программ, образовательных программ среднего профессионального образования, образовательных программ высшего образования (программ бакалавриата и программ специалитета) в организациях, осуществляющих образовательную деятельность, осуществляется на основе включаемых в такие образовательные программы </a:t>
            </a:r>
            <a:r>
              <a:rPr lang="ru-RU" sz="2000" b="1">
                <a:solidFill>
                  <a:srgbClr val="A40000"/>
                </a:solidFill>
                <a:latin typeface="Calibri" pitchFamily="34" charset="0"/>
              </a:rPr>
              <a:t>рабочей программы воспитания и календарного плана воспитательной работы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, разрабатываемых и утверждаемых с учетом включенных в примерные образовательные программы, указанные в части 9.1 статьи 12 настоящего Федерального закона, примерных рабочих программ воспитания и примерных календарных планов воспитательной работы</a:t>
            </a:r>
          </a:p>
        </p:txBody>
      </p:sp>
      <p:pic>
        <p:nvPicPr>
          <p:cNvPr id="5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6663" y="0"/>
            <a:ext cx="8229600" cy="857250"/>
          </a:xfrm>
        </p:spPr>
        <p:txBody>
          <a:bodyPr>
            <a:normAutofit/>
          </a:bodyPr>
          <a:lstStyle/>
          <a:p>
            <a:r>
              <a:rPr lang="ru-RU" sz="2800" b="1">
                <a:solidFill>
                  <a:srgbClr val="333333"/>
                </a:solidFill>
                <a:latin typeface="Calibri Light" pitchFamily="34" charset="0"/>
              </a:rPr>
              <a:t>Закон о воспитании</a:t>
            </a:r>
          </a:p>
        </p:txBody>
      </p:sp>
    </p:spTree>
    <p:extLst>
      <p:ext uri="{BB962C8B-B14F-4D97-AF65-F5344CB8AC3E}">
        <p14:creationId xmlns:p14="http://schemas.microsoft.com/office/powerpoint/2010/main" xmlns:p15="http://schemas.microsoft.com/office/powerpoint/2012/main" xmlns="" val="376950858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41417" y="1163137"/>
            <a:ext cx="7810910" cy="2248614"/>
          </a:xfrm>
          <a:prstGeom prst="round2DiagRect">
            <a:avLst>
              <a:gd name="adj1" fmla="val 6059"/>
              <a:gd name="adj2" fmla="val 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>
                <a:solidFill>
                  <a:srgbClr val="000000"/>
                </a:solidFill>
              </a:rPr>
              <a:t>Новая редакция</a:t>
            </a:r>
          </a:p>
          <a:p>
            <a:pPr>
              <a:lnSpc>
                <a:spcPct val="90000"/>
              </a:lnSpc>
            </a:pPr>
            <a:r>
              <a:rPr lang="ru-RU" sz="2000" b="1">
                <a:solidFill>
                  <a:srgbClr val="000000"/>
                </a:solidFill>
              </a:rPr>
              <a:t>Новая статья 12.1</a:t>
            </a:r>
          </a:p>
          <a:p>
            <a:r>
              <a:rPr lang="ru-RU" sz="2000">
                <a:solidFill>
                  <a:srgbClr val="000000"/>
                </a:solidFill>
              </a:rPr>
              <a:t>3. В разработке </a:t>
            </a:r>
            <a:r>
              <a:rPr lang="ru-RU" sz="2000" b="1">
                <a:solidFill>
                  <a:srgbClr val="A40000"/>
                </a:solidFill>
              </a:rPr>
              <a:t>рабочих программ воспитания и календарных планов воспитательной работы </a:t>
            </a:r>
            <a:r>
              <a:rPr lang="ru-RU" sz="2000">
                <a:solidFill>
                  <a:srgbClr val="000000"/>
                </a:solidFill>
              </a:rPr>
              <a:t>имеют право принимать участие указанные в части 6 статьи 26 настоящего Федерального закона советы обучающихся, </a:t>
            </a:r>
            <a:r>
              <a:rPr lang="ru-RU" sz="2000" b="1">
                <a:solidFill>
                  <a:srgbClr val="C00000"/>
                </a:solidFill>
              </a:rPr>
              <a:t>советы родителей</a:t>
            </a:r>
            <a:r>
              <a:rPr lang="ru-RU" sz="2000">
                <a:solidFill>
                  <a:srgbClr val="000000"/>
                </a:solidFill>
              </a:rPr>
              <a:t>, представительные органы обучающихся (при их наличии)</a:t>
            </a:r>
          </a:p>
        </p:txBody>
      </p:sp>
      <p:pic>
        <p:nvPicPr>
          <p:cNvPr id="5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6663" y="0"/>
            <a:ext cx="8229600" cy="857250"/>
          </a:xfrm>
        </p:spPr>
        <p:txBody>
          <a:bodyPr>
            <a:normAutofit/>
          </a:bodyPr>
          <a:lstStyle/>
          <a:p>
            <a:r>
              <a:rPr lang="ru-RU" sz="2800" b="1">
                <a:solidFill>
                  <a:srgbClr val="333333"/>
                </a:solidFill>
                <a:latin typeface="Calibri Light" pitchFamily="34" charset="0"/>
              </a:rPr>
              <a:t>Закон о воспитании</a:t>
            </a:r>
          </a:p>
        </p:txBody>
      </p:sp>
    </p:spTree>
    <p:extLst>
      <p:ext uri="{BB962C8B-B14F-4D97-AF65-F5344CB8AC3E}">
        <p14:creationId xmlns:p14="http://schemas.microsoft.com/office/powerpoint/2010/main" xmlns:p15="http://schemas.microsoft.com/office/powerpoint/2012/main" xmlns="" val="213794178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51522" y="1435661"/>
            <a:ext cx="3689414" cy="1615202"/>
          </a:xfrm>
          <a:prstGeom prst="round2DiagRect">
            <a:avLst>
              <a:gd name="adj1" fmla="val 6059"/>
              <a:gd name="adj2" fmla="val 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>
                <a:solidFill>
                  <a:srgbClr val="000000"/>
                </a:solidFill>
              </a:rPr>
              <a:t>ФГОС дошкольного образования</a:t>
            </a:r>
          </a:p>
          <a:p>
            <a:r>
              <a:rPr lang="ru-RU" sz="2000"/>
              <a:t>приоритет воспитания и развития был установлен нормативно</a:t>
            </a:r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803253" y="1419828"/>
            <a:ext cx="3413468" cy="1646873"/>
          </a:xfrm>
          <a:prstGeom prst="round2DiagRect">
            <a:avLst>
              <a:gd name="adj1" fmla="val 6059"/>
              <a:gd name="adj2" fmla="val 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>
                <a:solidFill>
                  <a:srgbClr val="000000"/>
                </a:solidFill>
              </a:rPr>
              <a:t>Закон о воспитании</a:t>
            </a:r>
          </a:p>
          <a:p>
            <a:r>
              <a:rPr lang="ru-RU" sz="2000"/>
              <a:t>призван усилить воспитательную миссию любой образовательной организации</a:t>
            </a:r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869493" y="2065413"/>
            <a:ext cx="936104" cy="432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6663" y="0"/>
            <a:ext cx="8229600" cy="857250"/>
          </a:xfrm>
        </p:spPr>
        <p:txBody>
          <a:bodyPr>
            <a:normAutofit/>
          </a:bodyPr>
          <a:lstStyle/>
          <a:p>
            <a:r>
              <a:rPr lang="ru-RU" sz="2800" b="1">
                <a:solidFill>
                  <a:srgbClr val="333333"/>
                </a:solidFill>
                <a:latin typeface="Calibri Light" pitchFamily="34" charset="0"/>
              </a:rPr>
              <a:t>Закон о воспитании</a:t>
            </a:r>
          </a:p>
        </p:txBody>
      </p:sp>
    </p:spTree>
    <p:extLst>
      <p:ext uri="{BB962C8B-B14F-4D97-AF65-F5344CB8AC3E}">
        <p14:creationId xmlns:p14="http://schemas.microsoft.com/office/powerpoint/2010/main" xmlns:p15="http://schemas.microsoft.com/office/powerpoint/2012/main" xmlns="" val="193951405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07813" y="1597415"/>
            <a:ext cx="7960424" cy="1235154"/>
          </a:xfrm>
          <a:prstGeom prst="round2DiagRect">
            <a:avLst>
              <a:gd name="adj1" fmla="val 6059"/>
              <a:gd name="adj2" fmla="val 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>
                <a:solidFill>
                  <a:srgbClr val="000000"/>
                </a:solidFill>
              </a:rPr>
              <a:t>Образовательные программы </a:t>
            </a:r>
            <a:r>
              <a:rPr lang="ru-RU" sz="2000" b="1">
                <a:solidFill>
                  <a:srgbClr val="A40000"/>
                </a:solidFill>
              </a:rPr>
              <a:t>подлежат приведению в соответствие </a:t>
            </a:r>
            <a:r>
              <a:rPr lang="ru-RU" sz="2000">
                <a:solidFill>
                  <a:srgbClr val="000000"/>
                </a:solidFill>
              </a:rPr>
              <a:t>с положениями Федерального закона от 29 декабря 2012 года № 273-ФЗ </a:t>
            </a:r>
            <a:r>
              <a:rPr lang="ru-RU" sz="2000" smtClean="0">
                <a:solidFill>
                  <a:srgbClr val="000000"/>
                </a:solidFill>
              </a:rPr>
              <a:t>«Об </a:t>
            </a:r>
            <a:r>
              <a:rPr lang="ru-RU" sz="2000">
                <a:solidFill>
                  <a:srgbClr val="000000"/>
                </a:solidFill>
              </a:rPr>
              <a:t>образовании в Российской </a:t>
            </a:r>
            <a:r>
              <a:rPr lang="ru-RU" sz="2000" smtClean="0">
                <a:solidFill>
                  <a:srgbClr val="000000"/>
                </a:solidFill>
              </a:rPr>
              <a:t>Федерации» </a:t>
            </a:r>
            <a:r>
              <a:rPr lang="ru-RU" sz="2000">
                <a:solidFill>
                  <a:srgbClr val="000000"/>
                </a:solidFill>
              </a:rPr>
              <a:t>(в редакции настоящего Федерального закона) </a:t>
            </a:r>
            <a:r>
              <a:rPr lang="ru-RU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позднее 1 сентября 2021 года</a:t>
            </a:r>
          </a:p>
        </p:txBody>
      </p:sp>
      <p:pic>
        <p:nvPicPr>
          <p:cNvPr id="5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6663" y="0"/>
            <a:ext cx="8229600" cy="857250"/>
          </a:xfrm>
        </p:spPr>
        <p:txBody>
          <a:bodyPr>
            <a:normAutofit/>
          </a:bodyPr>
          <a:lstStyle/>
          <a:p>
            <a:r>
              <a:rPr lang="ru-RU" sz="2800" b="1">
                <a:solidFill>
                  <a:srgbClr val="333333"/>
                </a:solidFill>
                <a:latin typeface="Calibri Light" pitchFamily="34" charset="0"/>
              </a:rPr>
              <a:t>Закон о воспитании</a:t>
            </a:r>
          </a:p>
        </p:txBody>
      </p:sp>
    </p:spTree>
    <p:extLst>
      <p:ext uri="{BB962C8B-B14F-4D97-AF65-F5344CB8AC3E}">
        <p14:creationId xmlns:p14="http://schemas.microsoft.com/office/powerpoint/2010/main" xmlns:p15="http://schemas.microsoft.com/office/powerpoint/2012/main" xmlns="" val="428021787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543547" y="1417342"/>
            <a:ext cx="7647954" cy="312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2000" b="0" cap="none" spc="0">
                <a:solidFill>
                  <a:schemeClr val="tx1"/>
                </a:solidFill>
                <a:latin typeface="Calibri" pitchFamily="34" charset="0"/>
              </a:rPr>
              <a:t>Изменения в законодательстве  по вопросам воспитания обучающихся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2000" cap="none" spc="0">
                <a:solidFill>
                  <a:srgbClr val="C00000"/>
                </a:solidFill>
                <a:latin typeface="Calibri" pitchFamily="34" charset="0"/>
              </a:rPr>
              <a:t>Нужна ли Рабочая программа воспитания в ДОО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2000" b="0" cap="none" spc="0">
                <a:solidFill>
                  <a:schemeClr val="tx1"/>
                </a:solidFill>
                <a:latin typeface="Calibri" pitchFamily="34" charset="0"/>
              </a:rPr>
              <a:t>План деятельности ДОО по созданию Рабочей программы воспитания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2000" b="0" cap="none" spc="0">
                <a:solidFill>
                  <a:schemeClr val="tx1"/>
                </a:solidFill>
                <a:latin typeface="Calibri" pitchFamily="34" charset="0"/>
              </a:rPr>
              <a:t>Анализ текущего состояния воспитательной работы в ДОО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2000" b="0" cap="none" spc="0">
                <a:solidFill>
                  <a:schemeClr val="tx1"/>
                </a:solidFill>
                <a:latin typeface="Calibri" pitchFamily="34" charset="0"/>
              </a:rPr>
              <a:t>Структура Рабочей программы воспитания</a:t>
            </a:r>
          </a:p>
        </p:txBody>
      </p:sp>
      <p:sp>
        <p:nvSpPr>
          <p:cNvPr id="5" name="Rectangle 1"/>
          <p:cNvSpPr txBox="1"/>
          <p:nvPr/>
        </p:nvSpPr>
        <p:spPr>
          <a:xfrm>
            <a:off x="756458" y="402510"/>
            <a:ext cx="7543824" cy="703778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3600" kern="1200" cap="none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  <a:ea typeface="+mj-ea"/>
                <a:cs typeface="+mj-cs"/>
              </a:defRPr>
            </a:lvl1pPr>
          </a:lstStyle>
          <a:p>
            <a:r>
              <a:rPr lang="ru-RU" sz="2800">
                <a:solidFill>
                  <a:schemeClr val="tx1"/>
                </a:solidFill>
                <a:effectLst/>
                <a:latin typeface="+mn-lt"/>
              </a:rPr>
              <a:t>План семинара</a:t>
            </a:r>
            <a:endParaRPr lang="en-US" sz="280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6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401016287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51520" y="1161576"/>
            <a:ext cx="8111430" cy="2889450"/>
          </a:xfrm>
          <a:prstGeom prst="round2DiagRect">
            <a:avLst>
              <a:gd name="adj1" fmla="val 4197"/>
              <a:gd name="adj2" fmla="val 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b="1">
                <a:solidFill>
                  <a:srgbClr val="006600"/>
                </a:solidFill>
              </a:rPr>
              <a:t>Аргументы «За»</a:t>
            </a:r>
            <a:endParaRPr lang="ru-RU">
              <a:solidFill>
                <a:srgbClr val="006600"/>
              </a:solidFill>
            </a:endParaRPr>
          </a:p>
          <a:p>
            <a:pPr marL="342900" lvl="0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ru-RU"/>
              <a:t>Требования законодательства  в части решения воспитательных задач едины для образовательных организаций всех уровней образования</a:t>
            </a:r>
          </a:p>
          <a:p>
            <a:pPr marL="342900" lvl="0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ru-RU"/>
              <a:t>Эти требования являются основанием для нового направления контроля и надзора в за деятельностью дошкольных организаций</a:t>
            </a:r>
          </a:p>
          <a:p>
            <a:pPr marL="342900" lvl="0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ru-RU"/>
              <a:t>Рабочая программа воспитания может стать действенным инструментом перестройки позиции педагога с «учебной» на «воспитательно-развивающую» в соответствии с требованиями ФГОС дошкольного образования</a:t>
            </a:r>
          </a:p>
          <a:p>
            <a:pPr marL="342900" lvl="0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ru-RU"/>
              <a:t>Рабочая программа воспитания позволит более эффективно объединить воспитательные усилия детского сада и воспитательный потенциал семьи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911" y="0"/>
            <a:ext cx="7543824" cy="10573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333333"/>
                </a:solidFill>
                <a:latin typeface="+mn-lt"/>
              </a:rPr>
              <a:t>Нужно ли разрабатывать </a:t>
            </a:r>
            <a:br>
              <a:rPr lang="ru-RU" sz="2800" b="1">
                <a:solidFill>
                  <a:srgbClr val="333333"/>
                </a:solidFill>
                <a:latin typeface="+mn-lt"/>
              </a:rPr>
            </a:br>
            <a:r>
              <a:rPr lang="ru-RU" sz="2800" b="1">
                <a:solidFill>
                  <a:srgbClr val="333333"/>
                </a:solidFill>
                <a:latin typeface="+mn-lt"/>
              </a:rPr>
              <a:t>Рабочую программу воспитания в ДОО?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47893" y="4398172"/>
            <a:ext cx="8076959" cy="1121140"/>
          </a:xfrm>
          <a:prstGeom prst="round2DiagRect">
            <a:avLst>
              <a:gd name="adj1" fmla="val 6059"/>
              <a:gd name="adj2" fmla="val 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b="1">
                <a:solidFill>
                  <a:srgbClr val="CC0000"/>
                </a:solidFill>
              </a:rPr>
              <a:t>Аргументы «Против»</a:t>
            </a:r>
            <a:endParaRPr lang="ru-RU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</a:pPr>
            <a:r>
              <a:rPr lang="ru-RU"/>
              <a:t>Воспитание и обучение в детском саду неразделимы. Воспитательные, обучающие и развивающие задачи решаются в комплексе, интегрировано. Нет необходимости выделять блок воспитательных задач в отдельный документ</a:t>
            </a:r>
          </a:p>
        </p:txBody>
      </p:sp>
      <p:pic>
        <p:nvPicPr>
          <p:cNvPr id="6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14300" y="260074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329948983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543548" y="1417342"/>
            <a:ext cx="7657479" cy="312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2000" b="0" cap="none" spc="0">
                <a:solidFill>
                  <a:schemeClr val="tx1"/>
                </a:solidFill>
                <a:latin typeface="Calibri" pitchFamily="34" charset="0"/>
              </a:rPr>
              <a:t>Изменения в законодательстве  по вопросам воспитания обучающихся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2000" b="0" cap="none" spc="0">
                <a:solidFill>
                  <a:schemeClr val="tx1"/>
                </a:solidFill>
                <a:latin typeface="Calibri" pitchFamily="34" charset="0"/>
              </a:rPr>
              <a:t>Нужна ли Рабочая программа воспитания в ДОО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2000" cap="none" spc="0">
                <a:solidFill>
                  <a:srgbClr val="C00000"/>
                </a:solidFill>
                <a:latin typeface="Calibri" pitchFamily="34" charset="0"/>
              </a:rPr>
              <a:t>План деятельности ДОО по созданию Рабочей программы воспитания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2000" b="0" cap="none" spc="0">
                <a:solidFill>
                  <a:schemeClr val="tx1"/>
                </a:solidFill>
                <a:latin typeface="Calibri" pitchFamily="34" charset="0"/>
              </a:rPr>
              <a:t>Анализ текущего состояния воспитательной работы в ДОО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2000" b="0" cap="none" spc="0">
                <a:solidFill>
                  <a:schemeClr val="tx1"/>
                </a:solidFill>
                <a:latin typeface="Calibri" pitchFamily="34" charset="0"/>
              </a:rPr>
              <a:t>Структура Рабочей программы воспитания</a:t>
            </a:r>
          </a:p>
        </p:txBody>
      </p:sp>
      <p:sp>
        <p:nvSpPr>
          <p:cNvPr id="5" name="Rectangle 1"/>
          <p:cNvSpPr txBox="1"/>
          <p:nvPr/>
        </p:nvSpPr>
        <p:spPr>
          <a:xfrm>
            <a:off x="429617" y="174436"/>
            <a:ext cx="7543824" cy="703778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3600" kern="1200" cap="none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  <a:ea typeface="+mj-ea"/>
                <a:cs typeface="+mj-cs"/>
              </a:defRPr>
            </a:lvl1pPr>
          </a:lstStyle>
          <a:p>
            <a:r>
              <a:rPr lang="ru-RU" sz="2800" b="1">
                <a:solidFill>
                  <a:srgbClr val="333333"/>
                </a:solidFill>
                <a:effectLst/>
                <a:latin typeface="+mn-lt"/>
              </a:rPr>
              <a:t>План семинара</a:t>
            </a:r>
            <a:endParaRPr lang="en-US" sz="2800" b="1">
              <a:solidFill>
                <a:srgbClr val="333333"/>
              </a:solidFill>
              <a:effectLst/>
              <a:latin typeface="+mn-lt"/>
            </a:endParaRPr>
          </a:p>
        </p:txBody>
      </p:sp>
      <p:pic>
        <p:nvPicPr>
          <p:cNvPr id="6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64413887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21590" y="1251766"/>
            <a:ext cx="7903237" cy="4172605"/>
          </a:xfrm>
          <a:prstGeom prst="round2DiagRect">
            <a:avLst>
              <a:gd name="adj1" fmla="val 4197"/>
              <a:gd name="adj2" fmla="val 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000"/>
              <a:t>Ознакомить коллектив детского сада с положениями  Федерального закона от 31 июля 2020 г. № 304–ФЗ «О внесении изменений в Федеральный закон «Об образовании в Российской Федерации» по вопросам воспитания обучающихся»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/>
              <a:t>Ознакомить родителей с новыми положениями законодательства: разместить информацию об изменениях в законодательстве на сайте дошкольной организации, информационных стендах для родителей, рассказать на родительских собраниях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/>
              <a:t>Внести изменения в должностные инструкции работников дошкольной организации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/>
              <a:t>Создать инициативную группу по разработке рабочей программы воспитания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398" y="103033"/>
            <a:ext cx="7543824" cy="1201316"/>
          </a:xfr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800" b="1">
                <a:solidFill>
                  <a:srgbClr val="333333"/>
                </a:solidFill>
                <a:latin typeface="+mn-lt"/>
              </a:rPr>
              <a:t>План действий ДОО по выполнению требований Закона о воспитании</a:t>
            </a:r>
          </a:p>
        </p:txBody>
      </p:sp>
      <p:pic>
        <p:nvPicPr>
          <p:cNvPr id="5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243538862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96486" y="1311122"/>
            <a:ext cx="8161691" cy="4047113"/>
          </a:xfrm>
          <a:prstGeom prst="round2DiagRect">
            <a:avLst>
              <a:gd name="adj1" fmla="val 4197"/>
              <a:gd name="adj2" fmla="val 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457200" lvl="0" indent="-457200">
              <a:buFont typeface="+mj-lt"/>
              <a:buAutoNum type="arabicParenR"/>
            </a:pPr>
            <a:r>
              <a:rPr lang="ru-RU"/>
              <a:t>Проанализировать содержание основной образовательной программы (ООП) дошкольного образования и выделить в ней воспитательные задачи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/>
              <a:t>Провести анализ текущего состояния воспитательной работы в ДОО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/>
              <a:t>Определить структуру рабочей программы воспитания, не противоречащей содержанию ООП («мозговой штурм», «корзина идей»)  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/>
              <a:t>Назначить ответственных за разработку отдельных компонентов рабочей программы и сроки исполнения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/>
              <a:t>Определить инициативную группу родителей для совместной разработки рабочей программы воспитания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/>
              <a:t>Предусмотреть рабочие встречи, совещания для обсуждения результатов разработки и их корректировки</a:t>
            </a:r>
          </a:p>
          <a:p>
            <a:pPr marL="457200" indent="-457200">
              <a:buFont typeface="+mj-lt"/>
              <a:buAutoNum type="arabicParenR"/>
            </a:pPr>
            <a:r>
              <a:rPr lang="ru-RU"/>
              <a:t>Представить готовый проект рабочей программы коллективу детского сада с рекомендациями по интеграции воспитательных задач в рабочие программы воспитателей разных возрастных групп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1" y="295275"/>
            <a:ext cx="7066393" cy="90604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333333"/>
                </a:solidFill>
                <a:latin typeface="+mn-lt"/>
              </a:rPr>
              <a:t>Деятельность инициативной группы по созданию Рабочей программы воспитания</a:t>
            </a:r>
          </a:p>
        </p:txBody>
      </p:sp>
      <p:pic>
        <p:nvPicPr>
          <p:cNvPr id="5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231409" y="205941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289364300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457491" y="1354221"/>
            <a:ext cx="7595725" cy="3042261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62915" indent="-462915">
              <a:lnSpc>
                <a:spcPct val="100000"/>
              </a:lnSpc>
              <a:buAutoNum type="arabicPeriod"/>
            </a:pPr>
            <a:r>
              <a:rPr lang="ru-RU" sz="2000" b="0" cap="none" spc="0">
                <a:solidFill>
                  <a:schemeClr val="tx1"/>
                </a:solidFill>
                <a:latin typeface="Calibri" pitchFamily="34" charset="0"/>
              </a:rPr>
              <a:t>Изменения в законодательстве  по вопросам воспитания обучающихся</a:t>
            </a:r>
          </a:p>
          <a:p>
            <a:pPr marL="462915" indent="-462915">
              <a:lnSpc>
                <a:spcPct val="100000"/>
              </a:lnSpc>
              <a:buAutoNum type="arabicPeriod"/>
            </a:pPr>
            <a:r>
              <a:rPr lang="ru-RU" sz="2000" b="0" cap="none" spc="0">
                <a:solidFill>
                  <a:schemeClr val="tx1"/>
                </a:solidFill>
                <a:latin typeface="Calibri" pitchFamily="34" charset="0"/>
              </a:rPr>
              <a:t>Нужна ли Рабочая программа воспитания в ДОО</a:t>
            </a:r>
          </a:p>
          <a:p>
            <a:pPr marL="462915" indent="-462915">
              <a:lnSpc>
                <a:spcPct val="100000"/>
              </a:lnSpc>
              <a:buAutoNum type="arabicPeriod"/>
            </a:pPr>
            <a:r>
              <a:rPr lang="ru-RU" sz="2000" b="0" cap="none" spc="0">
                <a:solidFill>
                  <a:schemeClr val="tx1"/>
                </a:solidFill>
                <a:latin typeface="Calibri" pitchFamily="34" charset="0"/>
              </a:rPr>
              <a:t>План деятельности ДОО по созданию Рабочей программы воспитания</a:t>
            </a:r>
          </a:p>
          <a:p>
            <a:pPr marL="462915" indent="-462915">
              <a:lnSpc>
                <a:spcPct val="100000"/>
              </a:lnSpc>
              <a:buAutoNum type="arabicPeriod"/>
            </a:pPr>
            <a:r>
              <a:rPr lang="ru-RU" sz="2000" b="0" cap="none" spc="0">
                <a:solidFill>
                  <a:schemeClr val="tx1"/>
                </a:solidFill>
                <a:latin typeface="Calibri" pitchFamily="34" charset="0"/>
              </a:rPr>
              <a:t>Анализ текущего состояния воспитательной работы в ДОО</a:t>
            </a:r>
          </a:p>
          <a:p>
            <a:pPr marL="462915" indent="-462915">
              <a:lnSpc>
                <a:spcPct val="100000"/>
              </a:lnSpc>
              <a:buAutoNum type="arabicPeriod"/>
            </a:pPr>
            <a:r>
              <a:rPr lang="ru-RU" sz="2000" b="0" cap="none" spc="0">
                <a:solidFill>
                  <a:schemeClr val="tx1"/>
                </a:solidFill>
                <a:latin typeface="Calibri" pitchFamily="34" charset="0"/>
              </a:rPr>
              <a:t>Структура Рабочей программы воспитания</a:t>
            </a:r>
          </a:p>
        </p:txBody>
      </p:sp>
      <p:sp>
        <p:nvSpPr>
          <p:cNvPr id="5" name="Rectangle 1"/>
          <p:cNvSpPr txBox="1"/>
          <p:nvPr/>
        </p:nvSpPr>
        <p:spPr>
          <a:xfrm>
            <a:off x="860630" y="498962"/>
            <a:ext cx="6789442" cy="633400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3600" kern="1200" cap="none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  <a:ea typeface="+mj-ea"/>
                <a:cs typeface="+mj-cs"/>
              </a:defRPr>
            </a:lvl1pPr>
          </a:lstStyle>
          <a:p>
            <a:r>
              <a:rPr lang="ru-RU" sz="2800">
                <a:solidFill>
                  <a:srgbClr val="333333"/>
                </a:solidFill>
                <a:effectLst/>
              </a:rPr>
              <a:t>План семинара</a:t>
            </a:r>
            <a:endParaRPr lang="en-US" sz="2800">
              <a:solidFill>
                <a:srgbClr val="333333"/>
              </a:solidFill>
              <a:effectLst/>
            </a:endParaRPr>
          </a:p>
        </p:txBody>
      </p:sp>
      <p:pic>
        <p:nvPicPr>
          <p:cNvPr id="9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231409" y="224991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259063194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543548" y="1417342"/>
            <a:ext cx="7676529" cy="312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2000" b="0" cap="none" spc="0">
                <a:solidFill>
                  <a:schemeClr val="tx1"/>
                </a:solidFill>
                <a:latin typeface="Calibri" pitchFamily="34" charset="0"/>
              </a:rPr>
              <a:t>Изменения в законодательстве  по вопросам воспитания обучающихся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2000" b="0" cap="none" spc="0">
                <a:solidFill>
                  <a:schemeClr val="tx1"/>
                </a:solidFill>
                <a:latin typeface="Calibri" pitchFamily="34" charset="0"/>
              </a:rPr>
              <a:t>Нужна ли Рабочая программа воспитания в ДОО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2000" b="0" cap="none" spc="0">
                <a:solidFill>
                  <a:schemeClr val="tx1"/>
                </a:solidFill>
                <a:latin typeface="Calibri" pitchFamily="34" charset="0"/>
              </a:rPr>
              <a:t>План деятельности ДОО по созданию Рабочей программы воспитания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2000" cap="none" spc="0">
                <a:solidFill>
                  <a:srgbClr val="C00000"/>
                </a:solidFill>
                <a:latin typeface="Calibri" pitchFamily="34" charset="0"/>
              </a:rPr>
              <a:t>Анализ текущего состояния воспитательной работы в ДОО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2000" b="0" cap="none" spc="0">
                <a:solidFill>
                  <a:schemeClr val="tx1"/>
                </a:solidFill>
                <a:latin typeface="Calibri" pitchFamily="34" charset="0"/>
              </a:rPr>
              <a:t>Структура Рабочей программы воспитания</a:t>
            </a:r>
          </a:p>
        </p:txBody>
      </p:sp>
      <p:sp>
        <p:nvSpPr>
          <p:cNvPr id="5" name="Rectangle 1"/>
          <p:cNvSpPr txBox="1"/>
          <p:nvPr/>
        </p:nvSpPr>
        <p:spPr>
          <a:xfrm>
            <a:off x="543546" y="200193"/>
            <a:ext cx="7543824" cy="703778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3600" kern="1200" cap="none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  <a:ea typeface="+mj-ea"/>
                <a:cs typeface="+mj-cs"/>
              </a:defRPr>
            </a:lvl1pPr>
          </a:lstStyle>
          <a:p>
            <a:r>
              <a:rPr lang="ru-RU" sz="2800" b="1">
                <a:solidFill>
                  <a:srgbClr val="333333"/>
                </a:solidFill>
                <a:effectLst/>
                <a:latin typeface="+mn-lt"/>
              </a:rPr>
              <a:t>План семинара</a:t>
            </a:r>
            <a:endParaRPr lang="en-US" sz="2800" b="1">
              <a:solidFill>
                <a:srgbClr val="333333"/>
              </a:solidFill>
              <a:effectLst/>
              <a:latin typeface="+mn-lt"/>
            </a:endParaRPr>
          </a:p>
        </p:txBody>
      </p:sp>
      <p:pic>
        <p:nvPicPr>
          <p:cNvPr id="6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133954912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xmlns:p15="http://schemas.microsoft.com/office/powerpoint/2012/main" xmlns:p14="http://schemas.microsoft.com/office/powerpoint/2010/main" id="{5CE2C43C-1E3D-47A0-823D-71716BCE8771}"/>
              </a:ext>
            </a:extLst>
          </p:cNvPr>
          <p:cNvGrpSpPr/>
          <p:nvPr/>
        </p:nvGrpSpPr>
        <p:grpSpPr>
          <a:xfrm>
            <a:off x="709299" y="1200151"/>
            <a:ext cx="6682101" cy="3448050"/>
            <a:chOff x="1531900" y="1496879"/>
            <a:chExt cx="6219606" cy="3162791"/>
          </a:xfrm>
          <a:solidFill>
            <a:srgbClr val="C00000"/>
          </a:solidFill>
        </p:grpSpPr>
        <p:sp>
          <p:nvSpPr>
            <p:cNvPr id="15" name="Овал 14"/>
            <p:cNvSpPr/>
            <p:nvPr/>
          </p:nvSpPr>
          <p:spPr>
            <a:xfrm>
              <a:off x="3131840" y="1851670"/>
              <a:ext cx="2808312" cy="28080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1531900" y="1496879"/>
              <a:ext cx="6219606" cy="2794110"/>
              <a:chOff x="2029174" y="1112713"/>
              <a:chExt cx="5320127" cy="2794110"/>
            </a:xfrm>
            <a:grpFill/>
          </p:grpSpPr>
          <p:sp>
            <p:nvSpPr>
              <p:cNvPr id="6" name="Полилиния 5"/>
              <p:cNvSpPr/>
              <p:nvPr/>
            </p:nvSpPr>
            <p:spPr>
              <a:xfrm>
                <a:off x="3312909" y="1112713"/>
                <a:ext cx="2592282" cy="1010818"/>
              </a:xfrm>
              <a:custGeom>
                <a:avLst/>
                <a:gdLst>
                  <a:gd name="connsiteX0" fmla="*/ 0 w 2592282"/>
                  <a:gd name="connsiteY0" fmla="*/ 168473 h 1010818"/>
                  <a:gd name="connsiteX1" fmla="*/ 168473 w 2592282"/>
                  <a:gd name="connsiteY1" fmla="*/ 0 h 1010818"/>
                  <a:gd name="connsiteX2" fmla="*/ 2423809 w 2592282"/>
                  <a:gd name="connsiteY2" fmla="*/ 0 h 1010818"/>
                  <a:gd name="connsiteX3" fmla="*/ 2592282 w 2592282"/>
                  <a:gd name="connsiteY3" fmla="*/ 168473 h 1010818"/>
                  <a:gd name="connsiteX4" fmla="*/ 2592282 w 2592282"/>
                  <a:gd name="connsiteY4" fmla="*/ 842345 h 1010818"/>
                  <a:gd name="connsiteX5" fmla="*/ 2423809 w 2592282"/>
                  <a:gd name="connsiteY5" fmla="*/ 1010818 h 1010818"/>
                  <a:gd name="connsiteX6" fmla="*/ 168473 w 2592282"/>
                  <a:gd name="connsiteY6" fmla="*/ 1010818 h 1010818"/>
                  <a:gd name="connsiteX7" fmla="*/ 0 w 2592282"/>
                  <a:gd name="connsiteY7" fmla="*/ 842345 h 1010818"/>
                  <a:gd name="connsiteX8" fmla="*/ 0 w 2592282"/>
                  <a:gd name="connsiteY8" fmla="*/ 168473 h 10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92282" h="1010818">
                    <a:moveTo>
                      <a:pt x="0" y="168473"/>
                    </a:moveTo>
                    <a:cubicBezTo>
                      <a:pt x="0" y="75428"/>
                      <a:pt x="75428" y="0"/>
                      <a:pt x="168473" y="0"/>
                    </a:cubicBezTo>
                    <a:lnTo>
                      <a:pt x="2423809" y="0"/>
                    </a:lnTo>
                    <a:cubicBezTo>
                      <a:pt x="2516854" y="0"/>
                      <a:pt x="2592282" y="75428"/>
                      <a:pt x="2592282" y="168473"/>
                    </a:cubicBezTo>
                    <a:lnTo>
                      <a:pt x="2592282" y="842345"/>
                    </a:lnTo>
                    <a:cubicBezTo>
                      <a:pt x="2592282" y="935390"/>
                      <a:pt x="2516854" y="1010818"/>
                      <a:pt x="2423809" y="1010818"/>
                    </a:cubicBezTo>
                    <a:lnTo>
                      <a:pt x="168473" y="1010818"/>
                    </a:lnTo>
                    <a:cubicBezTo>
                      <a:pt x="75428" y="1010818"/>
                      <a:pt x="0" y="935390"/>
                      <a:pt x="0" y="842345"/>
                    </a:cubicBezTo>
                    <a:lnTo>
                      <a:pt x="0" y="168473"/>
                    </a:lnTo>
                    <a:close/>
                  </a:path>
                </a:pathLst>
              </a:cu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44594" tIns="144594" rIns="144594" bIns="144594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800" b="1" kern="1200">
                    <a:cs typeface="Calibri" pitchFamily="34" charset="0"/>
                  </a:rPr>
                  <a:t>Качество результата</a:t>
                </a:r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>
                <a:off x="4934286" y="2875787"/>
                <a:ext cx="2415015" cy="1010818"/>
              </a:xfrm>
              <a:custGeom>
                <a:avLst/>
                <a:gdLst>
                  <a:gd name="connsiteX0" fmla="*/ 0 w 2415015"/>
                  <a:gd name="connsiteY0" fmla="*/ 168473 h 1010818"/>
                  <a:gd name="connsiteX1" fmla="*/ 168473 w 2415015"/>
                  <a:gd name="connsiteY1" fmla="*/ 0 h 1010818"/>
                  <a:gd name="connsiteX2" fmla="*/ 2246542 w 2415015"/>
                  <a:gd name="connsiteY2" fmla="*/ 0 h 1010818"/>
                  <a:gd name="connsiteX3" fmla="*/ 2415015 w 2415015"/>
                  <a:gd name="connsiteY3" fmla="*/ 168473 h 1010818"/>
                  <a:gd name="connsiteX4" fmla="*/ 2415015 w 2415015"/>
                  <a:gd name="connsiteY4" fmla="*/ 842345 h 1010818"/>
                  <a:gd name="connsiteX5" fmla="*/ 2246542 w 2415015"/>
                  <a:gd name="connsiteY5" fmla="*/ 1010818 h 1010818"/>
                  <a:gd name="connsiteX6" fmla="*/ 168473 w 2415015"/>
                  <a:gd name="connsiteY6" fmla="*/ 1010818 h 1010818"/>
                  <a:gd name="connsiteX7" fmla="*/ 0 w 2415015"/>
                  <a:gd name="connsiteY7" fmla="*/ 842345 h 1010818"/>
                  <a:gd name="connsiteX8" fmla="*/ 0 w 2415015"/>
                  <a:gd name="connsiteY8" fmla="*/ 168473 h 10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15015" h="1010818">
                    <a:moveTo>
                      <a:pt x="0" y="168473"/>
                    </a:moveTo>
                    <a:cubicBezTo>
                      <a:pt x="0" y="75428"/>
                      <a:pt x="75428" y="0"/>
                      <a:pt x="168473" y="0"/>
                    </a:cubicBezTo>
                    <a:lnTo>
                      <a:pt x="2246542" y="0"/>
                    </a:lnTo>
                    <a:cubicBezTo>
                      <a:pt x="2339587" y="0"/>
                      <a:pt x="2415015" y="75428"/>
                      <a:pt x="2415015" y="168473"/>
                    </a:cubicBezTo>
                    <a:lnTo>
                      <a:pt x="2415015" y="842345"/>
                    </a:lnTo>
                    <a:cubicBezTo>
                      <a:pt x="2415015" y="935390"/>
                      <a:pt x="2339587" y="1010818"/>
                      <a:pt x="2246542" y="1010818"/>
                    </a:cubicBezTo>
                    <a:lnTo>
                      <a:pt x="168473" y="1010818"/>
                    </a:lnTo>
                    <a:cubicBezTo>
                      <a:pt x="75428" y="1010818"/>
                      <a:pt x="0" y="935390"/>
                      <a:pt x="0" y="842345"/>
                    </a:cubicBezTo>
                    <a:lnTo>
                      <a:pt x="0" y="168473"/>
                    </a:lnTo>
                    <a:close/>
                  </a:path>
                </a:pathLst>
              </a:cu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44594" tIns="144594" rIns="144594" bIns="144594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800" b="1" kern="1200">
                    <a:cs typeface="Calibri" pitchFamily="34" charset="0"/>
                  </a:rPr>
                  <a:t>Качество условий</a:t>
                </a:r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>
                <a:off x="2029174" y="2896005"/>
                <a:ext cx="2563217" cy="1010818"/>
              </a:xfrm>
              <a:custGeom>
                <a:avLst/>
                <a:gdLst>
                  <a:gd name="connsiteX0" fmla="*/ 0 w 2563217"/>
                  <a:gd name="connsiteY0" fmla="*/ 168473 h 1010818"/>
                  <a:gd name="connsiteX1" fmla="*/ 168473 w 2563217"/>
                  <a:gd name="connsiteY1" fmla="*/ 0 h 1010818"/>
                  <a:gd name="connsiteX2" fmla="*/ 2394744 w 2563217"/>
                  <a:gd name="connsiteY2" fmla="*/ 0 h 1010818"/>
                  <a:gd name="connsiteX3" fmla="*/ 2563217 w 2563217"/>
                  <a:gd name="connsiteY3" fmla="*/ 168473 h 1010818"/>
                  <a:gd name="connsiteX4" fmla="*/ 2563217 w 2563217"/>
                  <a:gd name="connsiteY4" fmla="*/ 842345 h 1010818"/>
                  <a:gd name="connsiteX5" fmla="*/ 2394744 w 2563217"/>
                  <a:gd name="connsiteY5" fmla="*/ 1010818 h 1010818"/>
                  <a:gd name="connsiteX6" fmla="*/ 168473 w 2563217"/>
                  <a:gd name="connsiteY6" fmla="*/ 1010818 h 1010818"/>
                  <a:gd name="connsiteX7" fmla="*/ 0 w 2563217"/>
                  <a:gd name="connsiteY7" fmla="*/ 842345 h 1010818"/>
                  <a:gd name="connsiteX8" fmla="*/ 0 w 2563217"/>
                  <a:gd name="connsiteY8" fmla="*/ 168473 h 10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3217" h="1010818">
                    <a:moveTo>
                      <a:pt x="0" y="168473"/>
                    </a:moveTo>
                    <a:cubicBezTo>
                      <a:pt x="0" y="75428"/>
                      <a:pt x="75428" y="0"/>
                      <a:pt x="168473" y="0"/>
                    </a:cubicBezTo>
                    <a:lnTo>
                      <a:pt x="2394744" y="0"/>
                    </a:lnTo>
                    <a:cubicBezTo>
                      <a:pt x="2487789" y="0"/>
                      <a:pt x="2563217" y="75428"/>
                      <a:pt x="2563217" y="168473"/>
                    </a:cubicBezTo>
                    <a:lnTo>
                      <a:pt x="2563217" y="842345"/>
                    </a:lnTo>
                    <a:cubicBezTo>
                      <a:pt x="2563217" y="935390"/>
                      <a:pt x="2487789" y="1010818"/>
                      <a:pt x="2394744" y="1010818"/>
                    </a:cubicBezTo>
                    <a:lnTo>
                      <a:pt x="168473" y="1010818"/>
                    </a:lnTo>
                    <a:cubicBezTo>
                      <a:pt x="75428" y="1010818"/>
                      <a:pt x="0" y="935390"/>
                      <a:pt x="0" y="842345"/>
                    </a:cubicBezTo>
                    <a:lnTo>
                      <a:pt x="0" y="168473"/>
                    </a:lnTo>
                    <a:close/>
                  </a:path>
                </a:pathLst>
              </a:cu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44594" tIns="144594" rIns="144594" bIns="144594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800" b="1" kern="1200">
                    <a:cs typeface="Calibri" pitchFamily="34" charset="0"/>
                  </a:rPr>
                  <a:t>Качество процесса</a:t>
                </a: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xmlns:p15="http://schemas.microsoft.com/office/powerpoint/2012/main" xmlns:p14="http://schemas.microsoft.com/office/powerpoint/2010/main" id="{110C7524-10F5-4DE1-B747-14DB252BA7B9}"/>
              </a:ext>
            </a:extLst>
          </p:cNvPr>
          <p:cNvSpPr txBox="1"/>
          <p:nvPr/>
        </p:nvSpPr>
        <p:spPr>
          <a:xfrm>
            <a:off x="161926" y="479167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Calibri" pitchFamily="34" charset="0"/>
                <a:cs typeface="Calibri" pitchFamily="34" charset="0"/>
              </a:rPr>
              <a:t>ISO</a:t>
            </a:r>
            <a:r>
              <a:rPr lang="en-US">
                <a:latin typeface="Calibri" pitchFamily="34" charset="0"/>
                <a:cs typeface="Calibri" pitchFamily="34" charset="0"/>
              </a:rPr>
              <a:t> (International Organization for Standardization) – </a:t>
            </a:r>
            <a:r>
              <a:rPr lang="ru-RU">
                <a:latin typeface="Calibri" pitchFamily="34" charset="0"/>
                <a:cs typeface="Calibri" pitchFamily="34" charset="0"/>
              </a:rPr>
              <a:t>система международных стандартов</a:t>
            </a:r>
            <a:endParaRPr lang="en-US">
              <a:latin typeface="Calibri" pitchFamily="34" charset="0"/>
              <a:cs typeface="Calibri" pitchFamily="34" charset="0"/>
            </a:endParaRPr>
          </a:p>
          <a:p>
            <a:r>
              <a:rPr lang="en-US" b="1">
                <a:latin typeface="Calibri" pitchFamily="34" charset="0"/>
                <a:cs typeface="Calibri" pitchFamily="34" charset="0"/>
              </a:rPr>
              <a:t>TQM</a:t>
            </a:r>
            <a:r>
              <a:rPr lang="en-US">
                <a:latin typeface="Calibri" pitchFamily="34" charset="0"/>
                <a:cs typeface="Calibri" pitchFamily="34" charset="0"/>
              </a:rPr>
              <a:t> (Total Quality Management) – </a:t>
            </a:r>
            <a:r>
              <a:rPr lang="ru-RU">
                <a:latin typeface="Calibri" pitchFamily="34" charset="0"/>
                <a:cs typeface="Calibri" pitchFamily="34" charset="0"/>
              </a:rPr>
              <a:t>направление в современной науке управления</a:t>
            </a:r>
          </a:p>
        </p:txBody>
      </p:sp>
      <p:sp>
        <p:nvSpPr>
          <p:cNvPr id="12" name="Заголовок 2"/>
          <p:cNvSpPr>
            <a:spLocks noGrp="1"/>
          </p:cNvSpPr>
          <p:nvPr>
            <p:ph type="title"/>
          </p:nvPr>
        </p:nvSpPr>
        <p:spPr>
          <a:xfrm>
            <a:off x="161926" y="121198"/>
            <a:ext cx="8667749" cy="110846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b="1">
                <a:solidFill>
                  <a:srgbClr val="333333"/>
                </a:solidFill>
                <a:latin typeface="+mn-lt"/>
              </a:rPr>
              <a:t>Анализ качества </a:t>
            </a:r>
            <a:br>
              <a:rPr lang="ru-RU" sz="2800" b="1">
                <a:solidFill>
                  <a:srgbClr val="333333"/>
                </a:solidFill>
                <a:latin typeface="+mn-lt"/>
              </a:rPr>
            </a:br>
            <a:r>
              <a:rPr lang="ru-RU" sz="2800" b="1">
                <a:solidFill>
                  <a:srgbClr val="333333"/>
                </a:solidFill>
                <a:latin typeface="+mn-lt"/>
              </a:rPr>
              <a:t>воспитательной работы в ДОО</a:t>
            </a:r>
            <a:endParaRPr lang="ru-RU" sz="2800" b="1">
              <a:solidFill>
                <a:srgbClr val="333333"/>
              </a:solidFill>
              <a:latin typeface="+mn-lt"/>
              <a:cs typeface="Calibri" pitchFamily="34" charset="0"/>
            </a:endParaRPr>
          </a:p>
        </p:txBody>
      </p:sp>
      <p:pic>
        <p:nvPicPr>
          <p:cNvPr id="11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16698052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15="http://schemas.microsoft.com/office/powerpoint/2012/main" xmlns="" val="1855683120"/>
              </p:ext>
            </p:extLst>
          </p:nvPr>
        </p:nvGraphicFramePr>
        <p:xfrm>
          <a:off x="171451" y="1357335"/>
          <a:ext cx="8077200" cy="3852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595" y="345950"/>
            <a:ext cx="8210394" cy="988161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ct val="0"/>
              </a:spcAft>
              <a:defRPr/>
            </a:pPr>
            <a:r>
              <a:rPr lang="ru-RU" sz="2800" b="1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Направления оценки качества воспитательной работы в ДОО</a:t>
            </a:r>
          </a:p>
        </p:txBody>
      </p:sp>
      <p:pic>
        <p:nvPicPr>
          <p:cNvPr id="5" name="Рисунок 6" descr="action-obrazovanie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177408855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91231" y="1502587"/>
            <a:ext cx="8028844" cy="1035308"/>
          </a:xfrm>
          <a:prstGeom prst="round2DiagRect">
            <a:avLst>
              <a:gd name="adj1" fmla="val 4197"/>
              <a:gd name="adj2" fmla="val 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/>
            <a:r>
              <a:rPr lang="ru-RU" sz="2000"/>
              <a:t>В части содержания процесса воспитания: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/>
              <a:t>состояние  патриотического, экологического и трудового воспитания, духовно-нравственного развития детей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473" y="301270"/>
            <a:ext cx="7543824" cy="120131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333333"/>
                </a:solidFill>
                <a:latin typeface="+mn-lt"/>
              </a:rPr>
              <a:t>Вопросы для анализа качества </a:t>
            </a:r>
            <a:br>
              <a:rPr lang="ru-RU" sz="2800" b="1">
                <a:solidFill>
                  <a:srgbClr val="333333"/>
                </a:solidFill>
                <a:latin typeface="+mn-lt"/>
              </a:rPr>
            </a:br>
            <a:r>
              <a:rPr lang="ru-RU" sz="2800" b="1">
                <a:solidFill>
                  <a:srgbClr val="333333"/>
                </a:solidFill>
                <a:latin typeface="+mn-lt"/>
              </a:rPr>
              <a:t>воспитательной работы в ДОО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91231" y="4422522"/>
            <a:ext cx="8028844" cy="1035308"/>
          </a:xfrm>
          <a:prstGeom prst="round2DiagRect">
            <a:avLst>
              <a:gd name="adj1" fmla="val 4197"/>
              <a:gd name="adj2" fmla="val 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/>
            <a:r>
              <a:rPr lang="ru-RU" sz="2000"/>
              <a:t>В части результатов, достигнутых детьми: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/>
              <a:t>степень достижения планируемых результатов воспитательной работы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91233" y="2664890"/>
            <a:ext cx="8038369" cy="1662767"/>
          </a:xfrm>
          <a:prstGeom prst="round2DiagRect">
            <a:avLst>
              <a:gd name="adj1" fmla="val 4197"/>
              <a:gd name="adj2" fmla="val 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/>
            <a:r>
              <a:rPr lang="ru-RU" sz="2000"/>
              <a:t>В части создания условий: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/>
              <a:t>психолого-педагогические условия процесса воспитания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/>
              <a:t>необходимые компоненты развивающей предметно-пространственной среды для патриотического, экологического и трудового воспитания, духовно-нравственного развития детей</a:t>
            </a:r>
          </a:p>
        </p:txBody>
      </p:sp>
      <p:pic>
        <p:nvPicPr>
          <p:cNvPr id="7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304656028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2" y="345949"/>
            <a:ext cx="7930455" cy="673502"/>
          </a:xfrm>
        </p:spPr>
        <p:txBody>
          <a:bodyPr/>
          <a:lstStyle/>
          <a:p>
            <a:r>
              <a:rPr lang="ru-RU" sz="2800" b="1">
                <a:solidFill>
                  <a:srgbClr val="333333"/>
                </a:solidFill>
                <a:latin typeface="+mn-lt"/>
              </a:rPr>
              <a:t>Компоненты воспитания</a:t>
            </a:r>
          </a:p>
        </p:txBody>
      </p:sp>
      <p:sp>
        <p:nvSpPr>
          <p:cNvPr id="3" name="AutoShape 6" descr="Почтовая бумага"/>
          <p:cNvSpPr>
            <a:spLocks noChangeArrowheads="1"/>
          </p:cNvSpPr>
          <p:nvPr/>
        </p:nvSpPr>
        <p:spPr bwMode="auto">
          <a:xfrm>
            <a:off x="251520" y="1019451"/>
            <a:ext cx="2412000" cy="1044000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sz="1600" b="1" u="sng">
                <a:solidFill>
                  <a:schemeClr val="tx1"/>
                </a:solidFill>
              </a:rPr>
              <a:t>Содержательный</a:t>
            </a:r>
          </a:p>
          <a:p>
            <a:pPr algn="ctr">
              <a:lnSpc>
                <a:spcPct val="90000"/>
              </a:lnSpc>
            </a:pPr>
            <a:r>
              <a:rPr lang="ru-RU" sz="1600" b="1">
                <a:solidFill>
                  <a:schemeClr val="tx1"/>
                </a:solidFill>
              </a:rPr>
              <a:t>представления ребенка </a:t>
            </a:r>
          </a:p>
          <a:p>
            <a:pPr algn="ctr">
              <a:lnSpc>
                <a:spcPct val="90000"/>
              </a:lnSpc>
            </a:pPr>
            <a:r>
              <a:rPr lang="ru-RU" sz="1600" b="1">
                <a:solidFill>
                  <a:schemeClr val="tx1"/>
                </a:solidFill>
              </a:rPr>
              <a:t>об</a:t>
            </a:r>
            <a:r>
              <a:rPr lang="ru-RU" sz="1800" b="1">
                <a:solidFill>
                  <a:schemeClr val="tx1"/>
                </a:solidFill>
              </a:rPr>
              <a:t> </a:t>
            </a:r>
            <a:r>
              <a:rPr lang="ru-RU" sz="1600" b="1">
                <a:solidFill>
                  <a:schemeClr val="tx1"/>
                </a:solidFill>
              </a:rPr>
              <a:t>окружающем</a:t>
            </a:r>
            <a:r>
              <a:rPr lang="ru-RU" sz="1800" b="1">
                <a:solidFill>
                  <a:schemeClr val="tx1"/>
                </a:solidFill>
              </a:rPr>
              <a:t> </a:t>
            </a:r>
            <a:r>
              <a:rPr lang="ru-RU" sz="1600" b="1">
                <a:solidFill>
                  <a:schemeClr val="tx1"/>
                </a:solidFill>
              </a:rPr>
              <a:t>мире</a:t>
            </a:r>
          </a:p>
        </p:txBody>
      </p:sp>
      <p:sp>
        <p:nvSpPr>
          <p:cNvPr id="4" name="AutoShape 7" descr="Розовая тисненая бумага"/>
          <p:cNvSpPr>
            <a:spLocks noChangeArrowheads="1"/>
          </p:cNvSpPr>
          <p:nvPr/>
        </p:nvSpPr>
        <p:spPr bwMode="auto">
          <a:xfrm>
            <a:off x="2736200" y="1019451"/>
            <a:ext cx="3132000" cy="104400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sz="1600" b="1" u="sng">
                <a:solidFill>
                  <a:schemeClr val="tx1"/>
                </a:solidFill>
              </a:rPr>
              <a:t>Эмоционально-побудительный</a:t>
            </a:r>
          </a:p>
          <a:p>
            <a:pPr algn="ctr">
              <a:lnSpc>
                <a:spcPct val="90000"/>
              </a:lnSpc>
            </a:pPr>
            <a:r>
              <a:rPr lang="ru-RU" sz="1600" b="1">
                <a:solidFill>
                  <a:schemeClr val="tx1"/>
                </a:solidFill>
              </a:rPr>
              <a:t>эмоционально-положительные </a:t>
            </a:r>
          </a:p>
          <a:p>
            <a:pPr algn="ctr">
              <a:lnSpc>
                <a:spcPct val="90000"/>
              </a:lnSpc>
            </a:pPr>
            <a:r>
              <a:rPr lang="ru-RU" sz="1600" b="1">
                <a:solidFill>
                  <a:schemeClr val="tx1"/>
                </a:solidFill>
              </a:rPr>
              <a:t>чувства ребенка </a:t>
            </a:r>
            <a:endParaRPr lang="ru-RU" sz="1600" b="1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1600" b="1" smtClean="0">
                <a:solidFill>
                  <a:schemeClr val="tx1"/>
                </a:solidFill>
              </a:rPr>
              <a:t>к </a:t>
            </a:r>
            <a:r>
              <a:rPr lang="ru-RU" sz="1600" b="1">
                <a:solidFill>
                  <a:schemeClr val="tx1"/>
                </a:solidFill>
              </a:rPr>
              <a:t>окружающему миру</a:t>
            </a:r>
          </a:p>
        </p:txBody>
      </p:sp>
      <p:sp>
        <p:nvSpPr>
          <p:cNvPr id="5" name="AutoShape 8" descr="Упаковочная бумага"/>
          <p:cNvSpPr>
            <a:spLocks noChangeArrowheads="1"/>
          </p:cNvSpPr>
          <p:nvPr/>
        </p:nvSpPr>
        <p:spPr bwMode="auto">
          <a:xfrm>
            <a:off x="5980568" y="1019451"/>
            <a:ext cx="2340000" cy="1044000"/>
          </a:xfrm>
          <a:prstGeom prst="round2Same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sz="1600" b="1" u="sng">
                <a:solidFill>
                  <a:schemeClr val="tx1"/>
                </a:solidFill>
              </a:rPr>
              <a:t>Деятельностный</a:t>
            </a:r>
            <a:endParaRPr lang="ru-RU" sz="1800" b="1" u="sng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1600" b="1">
                <a:solidFill>
                  <a:schemeClr val="tx1"/>
                </a:solidFill>
              </a:rPr>
              <a:t>отражение отношения </a:t>
            </a:r>
          </a:p>
          <a:p>
            <a:pPr algn="ctr">
              <a:lnSpc>
                <a:spcPct val="90000"/>
              </a:lnSpc>
            </a:pPr>
            <a:r>
              <a:rPr lang="ru-RU" sz="1600" b="1">
                <a:solidFill>
                  <a:schemeClr val="tx1"/>
                </a:solidFill>
              </a:rPr>
              <a:t>к миру в деятельности</a:t>
            </a:r>
          </a:p>
        </p:txBody>
      </p:sp>
      <p:sp>
        <p:nvSpPr>
          <p:cNvPr id="6" name="Text Box 9" descr="Розовая тисненая бумага"/>
          <p:cNvSpPr txBox="1">
            <a:spLocks noChangeArrowheads="1"/>
          </p:cNvSpPr>
          <p:nvPr/>
        </p:nvSpPr>
        <p:spPr bwMode="auto">
          <a:xfrm>
            <a:off x="2736200" y="2117089"/>
            <a:ext cx="3132000" cy="3349204"/>
          </a:xfrm>
          <a:prstGeom prst="round2DiagRect">
            <a:avLst>
              <a:gd name="adj1" fmla="val 8828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180975" indent="-180975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1400" b="1">
                <a:solidFill>
                  <a:schemeClr val="tx1"/>
                </a:solidFill>
              </a:rPr>
              <a:t>Любовь и чувство привязанности к родной семье и дому</a:t>
            </a:r>
          </a:p>
          <a:p>
            <a:pPr marL="180975" indent="-180975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1400" b="1">
                <a:solidFill>
                  <a:schemeClr val="tx1"/>
                </a:solidFill>
              </a:rPr>
              <a:t> Интерес к жизни родного города и страны</a:t>
            </a:r>
          </a:p>
          <a:p>
            <a:pPr marL="180975" indent="-180975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1400" b="1">
                <a:solidFill>
                  <a:schemeClr val="tx1"/>
                </a:solidFill>
              </a:rPr>
              <a:t> Гордость за достижения своей страны</a:t>
            </a:r>
          </a:p>
          <a:p>
            <a:pPr marL="180975" indent="-180975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1400" b="1">
                <a:solidFill>
                  <a:schemeClr val="tx1"/>
                </a:solidFill>
              </a:rPr>
              <a:t> Уважение к культуре и традициям народа, к историческому прошлому</a:t>
            </a:r>
          </a:p>
          <a:p>
            <a:pPr marL="180975" indent="-180975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1400" b="1">
                <a:solidFill>
                  <a:schemeClr val="tx1"/>
                </a:solidFill>
              </a:rPr>
              <a:t> Восхищение народным творчеством</a:t>
            </a:r>
          </a:p>
          <a:p>
            <a:pPr marL="180975" indent="-180975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1400" b="1">
                <a:solidFill>
                  <a:schemeClr val="tx1"/>
                </a:solidFill>
              </a:rPr>
              <a:t> Любовь к родной природе, к родному языку</a:t>
            </a:r>
          </a:p>
          <a:p>
            <a:pPr marL="180975" indent="-180975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1400" b="1">
                <a:solidFill>
                  <a:schemeClr val="tx1"/>
                </a:solidFill>
              </a:rPr>
              <a:t> Уважение к человеку-труженику и желание принимать посильное участие в труде</a:t>
            </a:r>
          </a:p>
        </p:txBody>
      </p:sp>
      <p:sp>
        <p:nvSpPr>
          <p:cNvPr id="7" name="Text Box 10" descr="Почтовая бумага"/>
          <p:cNvSpPr txBox="1">
            <a:spLocks noChangeArrowheads="1"/>
          </p:cNvSpPr>
          <p:nvPr/>
        </p:nvSpPr>
        <p:spPr bwMode="auto">
          <a:xfrm>
            <a:off x="251520" y="2320363"/>
            <a:ext cx="2412000" cy="2942654"/>
          </a:xfrm>
          <a:prstGeom prst="round2DiagRect">
            <a:avLst>
              <a:gd name="adj1" fmla="val 10182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180975" indent="-180975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1400" b="1">
                <a:solidFill>
                  <a:schemeClr val="tx1"/>
                </a:solidFill>
              </a:rPr>
              <a:t> О культуре народа, его традициях, народном творчестве</a:t>
            </a:r>
          </a:p>
          <a:p>
            <a:pPr marL="180975" indent="-180975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1400" b="1">
                <a:solidFill>
                  <a:schemeClr val="tx1"/>
                </a:solidFill>
              </a:rPr>
              <a:t> О природе родного края и страны и деятельности человека в природе</a:t>
            </a:r>
          </a:p>
          <a:p>
            <a:pPr marL="180975" indent="-180975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1400" b="1">
                <a:solidFill>
                  <a:schemeClr val="tx1"/>
                </a:solidFill>
              </a:rPr>
              <a:t> Об истории страны, отраженной в названиях улиц, памятниках</a:t>
            </a:r>
          </a:p>
          <a:p>
            <a:pPr marL="180975" indent="-180975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1400" b="1">
                <a:solidFill>
                  <a:schemeClr val="tx1"/>
                </a:solidFill>
              </a:rPr>
              <a:t> о символике родного города и страны (герб, гимн, флаг)</a:t>
            </a:r>
          </a:p>
        </p:txBody>
      </p:sp>
      <p:sp>
        <p:nvSpPr>
          <p:cNvPr id="8" name="Text Box 11" descr="Упаковочная бумага"/>
          <p:cNvSpPr txBox="1">
            <a:spLocks noChangeArrowheads="1"/>
          </p:cNvSpPr>
          <p:nvPr/>
        </p:nvSpPr>
        <p:spPr bwMode="auto">
          <a:xfrm>
            <a:off x="5980568" y="2922242"/>
            <a:ext cx="2340000" cy="1738896"/>
          </a:xfrm>
          <a:prstGeom prst="round2DiagRect">
            <a:avLst>
              <a:gd name="adj1" fmla="val 10050"/>
              <a:gd name="adj2" fmla="val 0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171450" indent="-1714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400" b="1" smtClean="0">
                <a:solidFill>
                  <a:schemeClr val="tx1"/>
                </a:solidFill>
              </a:rPr>
              <a:t>Труд</a:t>
            </a:r>
            <a:endParaRPr lang="ru-RU" sz="1400" b="1">
              <a:solidFill>
                <a:schemeClr val="tx1"/>
              </a:solidFill>
            </a:endParaRPr>
          </a:p>
          <a:p>
            <a:pPr marL="171450" indent="-1714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400" b="1">
                <a:solidFill>
                  <a:schemeClr val="tx1"/>
                </a:solidFill>
              </a:rPr>
              <a:t>Игра</a:t>
            </a:r>
          </a:p>
          <a:p>
            <a:pPr marL="171450" indent="-1714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400" b="1">
                <a:solidFill>
                  <a:schemeClr val="tx1"/>
                </a:solidFill>
              </a:rPr>
              <a:t>Продуктивная деятельность</a:t>
            </a:r>
          </a:p>
          <a:p>
            <a:pPr marL="171450" indent="-1714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400" b="1">
                <a:solidFill>
                  <a:schemeClr val="tx1"/>
                </a:solidFill>
              </a:rPr>
              <a:t>Музыкальная деятельность</a:t>
            </a:r>
          </a:p>
          <a:p>
            <a:pPr marL="171450" indent="-1714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400" b="1">
                <a:solidFill>
                  <a:schemeClr val="tx1"/>
                </a:solidFill>
              </a:rPr>
              <a:t>Познавательная деятельность</a:t>
            </a:r>
          </a:p>
        </p:txBody>
      </p:sp>
      <p:pic>
        <p:nvPicPr>
          <p:cNvPr id="9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146167965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97087" y="1117972"/>
            <a:ext cx="8070615" cy="1788259"/>
          </a:xfrm>
          <a:prstGeom prst="round2DiagRect">
            <a:avLst>
              <a:gd name="adj1" fmla="val 4197"/>
              <a:gd name="adj2" fmla="val 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b="1"/>
              <a:t>I</a:t>
            </a:r>
            <a:r>
              <a:rPr lang="ru-RU" b="1"/>
              <a:t> раздел.</a:t>
            </a:r>
            <a:r>
              <a:rPr lang="ru-RU"/>
              <a:t> </a:t>
            </a:r>
            <a:r>
              <a:rPr lang="ru-RU" b="1"/>
              <a:t>Результаты, которых смогли  достичь дети в своем развитии</a:t>
            </a:r>
          </a:p>
          <a:p>
            <a:r>
              <a:rPr lang="ru-RU"/>
              <a:t>Ориентируйтесь при описании результатов воспитательного процесса не только на содержательный (знаниевый) компонент воспитания, но и на эмоционально-побудительный и деятельностный Ориентиром при описании уровня воспитанности детей могут также служить планируемые результаты воспитательного процесса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33375"/>
            <a:ext cx="7753350" cy="62865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b="1">
                <a:solidFill>
                  <a:srgbClr val="333333"/>
                </a:solidFill>
                <a:latin typeface="+mn-lt"/>
              </a:rPr>
              <a:t>Структура аналитической справки по результатам анализа качества </a:t>
            </a:r>
            <a:r>
              <a:rPr lang="ru-RU" sz="2000" b="1" smtClean="0">
                <a:solidFill>
                  <a:srgbClr val="333333"/>
                </a:solidFill>
                <a:latin typeface="+mn-lt"/>
              </a:rPr>
              <a:t>воспитательной </a:t>
            </a:r>
            <a:r>
              <a:rPr lang="ru-RU" sz="2000" b="1">
                <a:solidFill>
                  <a:srgbClr val="333333"/>
                </a:solidFill>
                <a:latin typeface="+mn-lt"/>
              </a:rPr>
              <a:t>работы в ДОО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01442" y="3131785"/>
            <a:ext cx="8075785" cy="2352973"/>
          </a:xfrm>
          <a:prstGeom prst="round2DiagRect">
            <a:avLst>
              <a:gd name="adj1" fmla="val 4197"/>
              <a:gd name="adj2" fmla="val 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b="1"/>
              <a:t>II</a:t>
            </a:r>
            <a:r>
              <a:rPr lang="ru-RU" b="1"/>
              <a:t> раздел. Содержание воспитательной работы в основной образовательной программе дошкольного образования (ООП):</a:t>
            </a:r>
            <a:endParaRPr lang="ru-RU"/>
          </a:p>
          <a:p>
            <a:pPr marL="342900" lvl="0" indent="-342900">
              <a:buFont typeface="Arial" pitchFamily="34" charset="0"/>
              <a:buChar char="•"/>
            </a:pPr>
            <a:r>
              <a:rPr lang="ru-RU"/>
              <a:t>как воспитательная деятельности интегрирована с содержанием образовательных областей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/>
              <a:t>какие вариативные формы, способы, методы и средства воспитания предусмотрены в ООП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/>
              <a:t>отражены ли в ООП особенности взаимодействия педагогического коллектива с семьями воспитанников в решении воспитательных задач</a:t>
            </a:r>
          </a:p>
        </p:txBody>
      </p:sp>
      <p:pic>
        <p:nvPicPr>
          <p:cNvPr id="6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231409" y="205941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2766123313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27200" y="1600655"/>
            <a:ext cx="8011927" cy="2070616"/>
          </a:xfrm>
          <a:prstGeom prst="round2DiagRect">
            <a:avLst>
              <a:gd name="adj1" fmla="val 4197"/>
              <a:gd name="adj2" fmla="val 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b="1"/>
              <a:t>III</a:t>
            </a:r>
            <a:r>
              <a:rPr lang="ru-RU" b="1"/>
              <a:t> раздел. Качество решения воспитательных задач в образовательном процессе</a:t>
            </a:r>
            <a:endParaRPr lang="ru-RU"/>
          </a:p>
          <a:p>
            <a:r>
              <a:rPr lang="ru-RU"/>
              <a:t>результаты наблюдений за деятельностью воспитателей, анализа и самоанализа педагогической деятельности</a:t>
            </a:r>
          </a:p>
          <a:p>
            <a:r>
              <a:rPr lang="ru-RU"/>
              <a:t>результаты оценки планирования воспитательной работы</a:t>
            </a:r>
          </a:p>
          <a:p>
            <a:r>
              <a:rPr lang="ru-RU"/>
              <a:t>положительный опыт и проблемы во взаимодействии с родителями по вопросам воспитания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27198" y="4029494"/>
            <a:ext cx="8040502" cy="941189"/>
          </a:xfrm>
          <a:prstGeom prst="round2DiagRect">
            <a:avLst>
              <a:gd name="adj1" fmla="val 4197"/>
              <a:gd name="adj2" fmla="val 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b="1"/>
              <a:t>IV</a:t>
            </a:r>
            <a:r>
              <a:rPr lang="ru-RU" b="1"/>
              <a:t> раздел.</a:t>
            </a:r>
            <a:r>
              <a:rPr lang="ru-RU"/>
              <a:t> </a:t>
            </a:r>
            <a:r>
              <a:rPr lang="ru-RU" b="1"/>
              <a:t>Качество условий воспитания</a:t>
            </a:r>
            <a:r>
              <a:rPr lang="ru-RU"/>
              <a:t>, прежде всего, психолого-педагогических и кадровых, а также развивающей предметно-пространственной среды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66702" y="342900"/>
            <a:ext cx="8067675" cy="933451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333333"/>
                </a:solidFill>
                <a:latin typeface="+mn-lt"/>
              </a:rPr>
              <a:t>Структура аналитической справки по результатам анализа качества </a:t>
            </a:r>
            <a:r>
              <a:rPr lang="ru-RU" sz="2800" b="1" smtClean="0">
                <a:solidFill>
                  <a:srgbClr val="333333"/>
                </a:solidFill>
                <a:latin typeface="+mn-lt"/>
              </a:rPr>
              <a:t>воспитательной </a:t>
            </a:r>
            <a:r>
              <a:rPr lang="ru-RU" sz="2800" b="1">
                <a:solidFill>
                  <a:srgbClr val="333333"/>
                </a:solidFill>
                <a:latin typeface="+mn-lt"/>
              </a:rPr>
              <a:t>работы в ДОО</a:t>
            </a:r>
          </a:p>
        </p:txBody>
      </p:sp>
      <p:pic>
        <p:nvPicPr>
          <p:cNvPr id="6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2832674567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30345" y="1113889"/>
            <a:ext cx="8165930" cy="4211821"/>
          </a:xfrm>
          <a:prstGeom prst="round2DiagRect">
            <a:avLst>
              <a:gd name="adj1" fmla="val 4197"/>
              <a:gd name="adj2" fmla="val 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lnSpc>
                <a:spcPts val="2100"/>
              </a:lnSpc>
            </a:pPr>
            <a:r>
              <a:rPr lang="en-US" b="1"/>
              <a:t>V</a:t>
            </a:r>
            <a:r>
              <a:rPr lang="ru-RU" b="1"/>
              <a:t> раздел.</a:t>
            </a:r>
            <a:r>
              <a:rPr lang="ru-RU"/>
              <a:t> </a:t>
            </a:r>
            <a:r>
              <a:rPr lang="ru-RU" b="1"/>
              <a:t>Выявленные проблемы</a:t>
            </a:r>
            <a:endParaRPr lang="ru-RU"/>
          </a:p>
          <a:p>
            <a:pPr>
              <a:lnSpc>
                <a:spcPts val="2100"/>
              </a:lnSpc>
            </a:pPr>
            <a:r>
              <a:rPr lang="ru-RU"/>
              <a:t>Перечисляем выявленные нами проблемы в уровне развития детей, их воспитанности</a:t>
            </a:r>
            <a:r>
              <a:rPr lang="en-US"/>
              <a:t> </a:t>
            </a:r>
            <a:r>
              <a:rPr lang="ru-RU"/>
              <a:t>(на основании анализа материалов раздела </a:t>
            </a:r>
            <a:r>
              <a:rPr lang="en-US"/>
              <a:t>I</a:t>
            </a:r>
            <a:r>
              <a:rPr lang="ru-RU"/>
              <a:t>):</a:t>
            </a:r>
          </a:p>
          <a:p>
            <a:pPr marL="342900" lvl="0" indent="-342900">
              <a:lnSpc>
                <a:spcPts val="2100"/>
              </a:lnSpc>
              <a:buFont typeface="Arial" pitchFamily="34" charset="0"/>
              <a:buChar char="•"/>
            </a:pPr>
            <a:r>
              <a:rPr lang="ru-RU"/>
              <a:t>каков уровень становления знаниевого компонента</a:t>
            </a:r>
          </a:p>
          <a:p>
            <a:pPr marL="342900" lvl="0" indent="-342900">
              <a:lnSpc>
                <a:spcPts val="2100"/>
              </a:lnSpc>
              <a:buFont typeface="Arial" pitchFamily="34" charset="0"/>
              <a:buChar char="•"/>
            </a:pPr>
            <a:r>
              <a:rPr lang="ru-RU"/>
              <a:t>каково развитие эмоционально-побудительной сферы и деятельностного компонента, лежащих в основе детского поведения, поступков, совершаемых детьми</a:t>
            </a:r>
          </a:p>
          <a:p>
            <a:pPr>
              <a:lnSpc>
                <a:spcPts val="2100"/>
              </a:lnSpc>
            </a:pPr>
            <a:r>
              <a:rPr lang="ru-RU"/>
              <a:t>Данные проблемы являются результатами недостатков, имеющихся в реализации образовательного процесса и созданных для него условий. Укажите эти недостатки:</a:t>
            </a:r>
          </a:p>
          <a:p>
            <a:pPr marL="342900" indent="-342900">
              <a:lnSpc>
                <a:spcPts val="2100"/>
              </a:lnSpc>
              <a:buFont typeface="Arial" pitchFamily="34" charset="0"/>
              <a:buChar char="•"/>
            </a:pPr>
            <a:r>
              <a:rPr lang="ru-RU"/>
              <a:t>связанные с низкими педагогическими компетенциями воспитателей</a:t>
            </a:r>
          </a:p>
          <a:p>
            <a:pPr marL="342900" indent="-342900">
              <a:lnSpc>
                <a:spcPts val="2100"/>
              </a:lnSpc>
              <a:buFont typeface="Arial" pitchFamily="34" charset="0"/>
              <a:buChar char="•"/>
            </a:pPr>
            <a:r>
              <a:rPr lang="ru-RU"/>
              <a:t>обусловленные неэффективной организацией предметно-пространственной среды</a:t>
            </a:r>
          </a:p>
          <a:p>
            <a:pPr marL="342900" indent="-342900">
              <a:lnSpc>
                <a:spcPts val="2100"/>
              </a:lnSpc>
              <a:buFont typeface="Arial" pitchFamily="34" charset="0"/>
              <a:buChar char="•"/>
            </a:pPr>
            <a:r>
              <a:rPr lang="ru-RU"/>
              <a:t>определяемые недостаточным (неграмотным, несистематическим) методическим сопровождением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09625" y="323850"/>
            <a:ext cx="7600950" cy="867941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b="1">
                <a:solidFill>
                  <a:srgbClr val="333333"/>
                </a:solidFill>
                <a:latin typeface="+mn-lt"/>
              </a:rPr>
              <a:t>Структура аналитической справки по результатам анализа качества </a:t>
            </a:r>
            <a:r>
              <a:rPr lang="ru-RU" sz="2000" b="1" smtClean="0">
                <a:solidFill>
                  <a:srgbClr val="333333"/>
                </a:solidFill>
                <a:latin typeface="+mn-lt"/>
              </a:rPr>
              <a:t>воспитательной </a:t>
            </a:r>
            <a:r>
              <a:rPr lang="ru-RU" sz="2000" b="1">
                <a:solidFill>
                  <a:srgbClr val="333333"/>
                </a:solidFill>
                <a:latin typeface="+mn-lt"/>
              </a:rPr>
              <a:t>работы в ДОО</a:t>
            </a:r>
          </a:p>
        </p:txBody>
      </p:sp>
      <p:pic>
        <p:nvPicPr>
          <p:cNvPr id="7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231409" y="205941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3931332417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40081" y="1738583"/>
            <a:ext cx="8046671" cy="1505903"/>
          </a:xfrm>
          <a:prstGeom prst="round2DiagRect">
            <a:avLst>
              <a:gd name="adj1" fmla="val 4197"/>
              <a:gd name="adj2" fmla="val 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b="1"/>
              <a:t>VI</a:t>
            </a:r>
            <a:r>
              <a:rPr lang="ru-RU" b="1"/>
              <a:t> раздел. Выводы</a:t>
            </a:r>
            <a:r>
              <a:rPr lang="ru-RU"/>
              <a:t>: какими причинами объясняется высокий уровень достижений детей в содержательном (знаниевом), эмоционально-побудительном и деятельностном компонентах воспитания в отдельных возрастных группах, почему в других группах этот уровень более низкий. На основе выводов даются рекомендации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9075" y="714375"/>
            <a:ext cx="8172450" cy="705882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333333"/>
                </a:solidFill>
                <a:latin typeface="+mn-lt"/>
              </a:rPr>
              <a:t>Структура аналитической справки по результатам анализа качества </a:t>
            </a:r>
            <a:r>
              <a:rPr lang="ru-RU" sz="2800" b="1" smtClean="0">
                <a:solidFill>
                  <a:srgbClr val="333333"/>
                </a:solidFill>
                <a:latin typeface="+mn-lt"/>
              </a:rPr>
              <a:t>воспитательной </a:t>
            </a:r>
            <a:r>
              <a:rPr lang="ru-RU" sz="2800" b="1">
                <a:solidFill>
                  <a:srgbClr val="333333"/>
                </a:solidFill>
                <a:latin typeface="+mn-lt"/>
              </a:rPr>
              <a:t>работы в ДОО</a:t>
            </a:r>
          </a:p>
        </p:txBody>
      </p:sp>
      <p:pic>
        <p:nvPicPr>
          <p:cNvPr id="5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3864179865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84878" y="1437306"/>
            <a:ext cx="8073298" cy="3764756"/>
          </a:xfrm>
          <a:prstGeom prst="round2DiagRect">
            <a:avLst>
              <a:gd name="adj1" fmla="val 4197"/>
              <a:gd name="adj2" fmla="val 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b="1"/>
              <a:t>VII </a:t>
            </a:r>
            <a:r>
              <a:rPr lang="ru-RU" b="1"/>
              <a:t>раздел.</a:t>
            </a:r>
            <a:r>
              <a:rPr lang="ru-RU"/>
              <a:t> </a:t>
            </a:r>
            <a:r>
              <a:rPr lang="ru-RU" b="1"/>
              <a:t>Рекомендации по регулированию и коррекции воспитательного процесса</a:t>
            </a:r>
            <a:r>
              <a:rPr lang="ru-RU"/>
              <a:t>: обобщение опыта работы успешно работающих воспитателей, организация открытых показов, наставничества, рекомендации по самообразованию педагогов, взаимопосещению и т.д. Принимается решение о: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/>
              <a:t>актуальных задачах Рабочей программы воспитания (целевой раздел Рабочей программы);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/>
              <a:t>методах и приемах воспитательной работы, ее формах, возможных знаковых событиях и мероприятиях, возможностях взаимодействия с семьями воспитанников (содержательный раздел программы);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/>
              <a:t>направлениях развития развивающей предметно-пространственной среды, психолого-педагогических и кадровых условиях реализации Рабочей программы (организационный раздел)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09552" y="542925"/>
            <a:ext cx="8181975" cy="65839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b="1">
                <a:solidFill>
                  <a:srgbClr val="333333"/>
                </a:solidFill>
                <a:latin typeface="+mn-lt"/>
              </a:rPr>
              <a:t>Структура аналитической справки по результатам анализа качества </a:t>
            </a:r>
            <a:r>
              <a:rPr lang="ru-RU" sz="2000" b="1" smtClean="0">
                <a:solidFill>
                  <a:srgbClr val="333333"/>
                </a:solidFill>
                <a:latin typeface="+mn-lt"/>
              </a:rPr>
              <a:t>воспитательной </a:t>
            </a:r>
            <a:r>
              <a:rPr lang="ru-RU" sz="2000" b="1">
                <a:solidFill>
                  <a:srgbClr val="333333"/>
                </a:solidFill>
                <a:latin typeface="+mn-lt"/>
              </a:rPr>
              <a:t>работы в ДОО</a:t>
            </a:r>
          </a:p>
        </p:txBody>
      </p:sp>
      <p:pic>
        <p:nvPicPr>
          <p:cNvPr id="7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231409" y="205941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166479834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942801" y="1633366"/>
            <a:ext cx="7185263" cy="2808312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2000" b="0" cap="none" spc="0">
                <a:solidFill>
                  <a:schemeClr val="tx1"/>
                </a:solidFill>
                <a:latin typeface="Calibri" pitchFamily="34" charset="0"/>
              </a:rPr>
              <a:t>Федеральный закон от 31 июля 2020 г. № 304–ФЗ «О внесении изменений в Федеральный закон </a:t>
            </a:r>
          </a:p>
          <a:p>
            <a:pPr>
              <a:lnSpc>
                <a:spcPct val="90000"/>
              </a:lnSpc>
            </a:pPr>
            <a:r>
              <a:rPr lang="ru-RU" sz="2000" b="0" cap="none" spc="0">
                <a:solidFill>
                  <a:schemeClr val="tx1"/>
                </a:solidFill>
                <a:latin typeface="Calibri" pitchFamily="34" charset="0"/>
              </a:rPr>
              <a:t>«Об образовании в Российской Федерации» </a:t>
            </a:r>
          </a:p>
          <a:p>
            <a:pPr>
              <a:lnSpc>
                <a:spcPct val="90000"/>
              </a:lnSpc>
            </a:pPr>
            <a:r>
              <a:rPr lang="ru-RU" sz="2000" b="0" cap="none" spc="0">
                <a:solidFill>
                  <a:schemeClr val="tx1"/>
                </a:solidFill>
                <a:latin typeface="Calibri" pitchFamily="34" charset="0"/>
              </a:rPr>
              <a:t>по вопросам воспитания обучающихся»</a:t>
            </a:r>
          </a:p>
          <a:p>
            <a:pPr>
              <a:lnSpc>
                <a:spcPct val="90000"/>
              </a:lnSpc>
            </a:pPr>
            <a:endParaRPr lang="ru-RU" sz="2000" b="0" cap="none" spc="0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000" b="0" cap="none" spc="0">
                <a:solidFill>
                  <a:schemeClr val="tx1"/>
                </a:solidFill>
                <a:latin typeface="Calibri" pitchFamily="34" charset="0"/>
              </a:rPr>
              <a:t>(вступил в силу с 1 сентября 2020 года)</a:t>
            </a:r>
          </a:p>
        </p:txBody>
      </p:sp>
      <p:sp>
        <p:nvSpPr>
          <p:cNvPr id="5" name="Rectangle 1"/>
          <p:cNvSpPr txBox="1"/>
          <p:nvPr/>
        </p:nvSpPr>
        <p:spPr>
          <a:xfrm>
            <a:off x="942799" y="567367"/>
            <a:ext cx="6789442" cy="633401"/>
          </a:xfrm>
          <a:prstGeom prst="rect">
            <a:avLst/>
          </a:prstGeom>
        </p:spPr>
        <p:txBody>
          <a:bodyPr vert="horz" rtlCol="0" anchor="b" anchorCtr="0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3600" kern="1200" cap="none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  <a:ea typeface="+mj-ea"/>
                <a:cs typeface="+mj-cs"/>
              </a:defRPr>
            </a:lvl1pPr>
          </a:lstStyle>
          <a:p>
            <a:r>
              <a:rPr lang="ru-RU" sz="2800" b="1">
                <a:solidFill>
                  <a:srgbClr val="333333"/>
                </a:solidFill>
                <a:effectLst/>
                <a:latin typeface="Calibri Light" pitchFamily="34" charset="0"/>
              </a:rPr>
              <a:t>«Закон о воспитании»</a:t>
            </a:r>
            <a:endParaRPr lang="en-US" sz="2800" b="1">
              <a:solidFill>
                <a:srgbClr val="333333"/>
              </a:solidFill>
              <a:effectLst/>
              <a:latin typeface="Calibri Light" pitchFamily="34" charset="0"/>
            </a:endParaRPr>
          </a:p>
        </p:txBody>
      </p:sp>
      <p:pic>
        <p:nvPicPr>
          <p:cNvPr id="6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88316996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543547" y="1417342"/>
            <a:ext cx="7667004" cy="312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2000" b="0" cap="none" spc="0">
                <a:solidFill>
                  <a:schemeClr val="tx1"/>
                </a:solidFill>
                <a:latin typeface="Calibri" pitchFamily="34" charset="0"/>
              </a:rPr>
              <a:t>Изменения в законодательстве  по вопросам воспитания обучающихся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2000" b="0" cap="none" spc="0">
                <a:solidFill>
                  <a:schemeClr val="tx1"/>
                </a:solidFill>
                <a:latin typeface="Calibri" pitchFamily="34" charset="0"/>
              </a:rPr>
              <a:t>Нужна ли Рабочая программа воспитания в ДОО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2000" b="0" cap="none" spc="0">
                <a:solidFill>
                  <a:schemeClr val="tx1"/>
                </a:solidFill>
                <a:latin typeface="Calibri" pitchFamily="34" charset="0"/>
              </a:rPr>
              <a:t>План деятельности ДОО по созданию Рабочей программы воспитания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2000" b="0" cap="none" spc="0">
                <a:solidFill>
                  <a:schemeClr val="tx1"/>
                </a:solidFill>
                <a:latin typeface="Calibri" pitchFamily="34" charset="0"/>
              </a:rPr>
              <a:t>Анализ текущего состояния воспитательной работы в ДОО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2000" cap="none" spc="0">
                <a:solidFill>
                  <a:srgbClr val="C00000"/>
                </a:solidFill>
                <a:latin typeface="Calibri" pitchFamily="34" charset="0"/>
              </a:rPr>
              <a:t>Структура Рабочей программы воспитания</a:t>
            </a:r>
          </a:p>
        </p:txBody>
      </p:sp>
      <p:sp>
        <p:nvSpPr>
          <p:cNvPr id="5" name="Rectangle 1"/>
          <p:cNvSpPr txBox="1"/>
          <p:nvPr/>
        </p:nvSpPr>
        <p:spPr>
          <a:xfrm>
            <a:off x="605137" y="372127"/>
            <a:ext cx="7543824" cy="703778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3600" kern="1200" cap="none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  <a:ea typeface="+mj-ea"/>
                <a:cs typeface="+mj-cs"/>
              </a:defRPr>
            </a:lvl1pPr>
          </a:lstStyle>
          <a:p>
            <a:r>
              <a:rPr lang="ru-RU" sz="2800" b="1">
                <a:solidFill>
                  <a:srgbClr val="333333"/>
                </a:solidFill>
                <a:effectLst/>
                <a:latin typeface="+mn-lt"/>
              </a:rPr>
              <a:t>План семинара</a:t>
            </a:r>
            <a:endParaRPr lang="en-US" sz="2800" b="1">
              <a:solidFill>
                <a:srgbClr val="333333"/>
              </a:solidFill>
              <a:effectLst/>
              <a:latin typeface="+mn-lt"/>
            </a:endParaRPr>
          </a:p>
        </p:txBody>
      </p:sp>
      <p:pic>
        <p:nvPicPr>
          <p:cNvPr id="6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6983397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3"/>
          <p:cNvSpPr txBox="1">
            <a:spLocks noChangeArrowheads="1"/>
          </p:cNvSpPr>
          <p:nvPr/>
        </p:nvSpPr>
        <p:spPr bwMode="auto">
          <a:xfrm>
            <a:off x="97300" y="1393683"/>
            <a:ext cx="2844000" cy="3880000"/>
          </a:xfrm>
          <a:prstGeom prst="round2DiagRect">
            <a:avLst>
              <a:gd name="adj1" fmla="val 7448"/>
              <a:gd name="adj2" fmla="val 0"/>
            </a:avLst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600" b="1" u="sng">
                <a:solidFill>
                  <a:srgbClr val="000000"/>
                </a:solidFill>
              </a:rPr>
              <a:t>Целевой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</a:rPr>
              <a:t>1. Пояснительная записка: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</a:rPr>
              <a:t>цели и задачи программы;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</a:rPr>
              <a:t>принципы и подходы к формированию программы;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</a:rPr>
              <a:t>значимые для разработки программы характеристики, в том числе характеристики особенностей развития детей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</a:rPr>
              <a:t>2. Планируемые результаты освоения программы (конкретизируют требования ФГОС ДО к целевым ориентирам)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3041789" y="1385746"/>
            <a:ext cx="3240000" cy="3880000"/>
          </a:xfrm>
          <a:prstGeom prst="round2DiagRect">
            <a:avLst>
              <a:gd name="adj1" fmla="val 6294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600" b="1" u="sng">
                <a:solidFill>
                  <a:srgbClr val="000000"/>
                </a:solidFill>
              </a:rPr>
              <a:t>Содержательный</a:t>
            </a:r>
            <a:r>
              <a:rPr lang="ru-RU" altLang="ru-RU" sz="1600" b="1">
                <a:solidFill>
                  <a:srgbClr val="000000"/>
                </a:solidFill>
              </a:rPr>
              <a:t> (общее содержание программы, обеспечивающее решение воспитательных задач)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</a:rPr>
              <a:t>а) описание воспитательной деятельности в интеграции с содержанием образовательных областей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</a:rPr>
              <a:t>б) описание вариативных форм, способов, методов и средств реализации Программы с учетом возрастных особенностей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</a:rPr>
              <a:t>в) </a:t>
            </a:r>
            <a:r>
              <a:rPr lang="ru-RU" altLang="ko-KR" sz="1600" b="1">
                <a:solidFill>
                  <a:srgbClr val="000000"/>
                </a:solidFill>
              </a:rPr>
              <a:t>особенности взаимодействия педагогического коллектива с семьями воспитанников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52230" name="Text Box 5"/>
          <p:cNvSpPr txBox="1">
            <a:spLocks noChangeArrowheads="1"/>
          </p:cNvSpPr>
          <p:nvPr/>
        </p:nvSpPr>
        <p:spPr bwMode="auto">
          <a:xfrm>
            <a:off x="6373980" y="1393683"/>
            <a:ext cx="1988971" cy="3880000"/>
          </a:xfrm>
          <a:prstGeom prst="round2DiagRect">
            <a:avLst>
              <a:gd name="adj1" fmla="val 10188"/>
              <a:gd name="adj2" fmla="val 0"/>
            </a:avLst>
          </a:prstGeom>
          <a:solidFill>
            <a:srgbClr val="FFFFFF"/>
          </a:solidFill>
          <a:ln w="19050">
            <a:solidFill>
              <a:srgbClr val="CC0000"/>
            </a:solidFill>
            <a:miter lim="800000"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600" b="1" u="sng">
                <a:solidFill>
                  <a:srgbClr val="000000"/>
                </a:solidFill>
              </a:rPr>
              <a:t>Организационный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990000"/>
              </a:buClr>
              <a:buFont typeface="Wingdings" pitchFamily="2" charset="2"/>
              <a:buChar char="ü"/>
            </a:pPr>
            <a:r>
              <a:rPr lang="ru-RU" altLang="ru-RU" sz="1600" b="1">
                <a:solidFill>
                  <a:srgbClr val="000000"/>
                </a:solidFill>
              </a:rPr>
              <a:t>обеспеченность методическими материалами и средствами воспитания,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990000"/>
              </a:buClr>
              <a:buFont typeface="Wingdings" pitchFamily="2" charset="2"/>
              <a:buChar char="ü"/>
            </a:pPr>
            <a:r>
              <a:rPr lang="ru-RU" altLang="ru-RU" sz="1600" b="1">
                <a:solidFill>
                  <a:srgbClr val="000000"/>
                </a:solidFill>
              </a:rPr>
              <a:t>особенности традиционных событий, праздников, мероприятий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485775"/>
            <a:ext cx="8191500" cy="634686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2800" b="1">
                <a:solidFill>
                  <a:srgbClr val="333333"/>
                </a:solidFill>
                <a:latin typeface="+mn-lt"/>
              </a:rPr>
              <a:t>Рабочая программа воспитания: </a:t>
            </a:r>
            <a:r>
              <a:rPr lang="ru-RU" sz="2800" b="1" smtClean="0">
                <a:solidFill>
                  <a:srgbClr val="333333"/>
                </a:solidFill>
                <a:latin typeface="+mn-lt"/>
              </a:rPr>
              <a:t>возможная структура</a:t>
            </a:r>
            <a:endParaRPr lang="ru-RU" sz="2800" b="1">
              <a:solidFill>
                <a:srgbClr val="333333"/>
              </a:solidFill>
              <a:latin typeface="+mn-lt"/>
            </a:endParaRPr>
          </a:p>
        </p:txBody>
      </p:sp>
      <p:pic>
        <p:nvPicPr>
          <p:cNvPr id="6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231409" y="205941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2219147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:p15="http://schemas.microsoft.com/office/powerpoint/2012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88133" y="1263189"/>
            <a:ext cx="781874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b="1"/>
              <a:t>Концепция духовно-нравственного развития и воспитания личности гражданина России </a:t>
            </a:r>
            <a:r>
              <a:rPr lang="en-GB" b="1">
                <a:solidFill>
                  <a:srgbClr val="0000FF"/>
                </a:solidFill>
              </a:rPr>
              <a:t>https://mosmetod.ru/files/metod/nachalnoe/orkse/fgos/konc_dnrv.pdf</a:t>
            </a:r>
            <a:endParaRPr lang="ru-RU" b="1"/>
          </a:p>
          <a:p>
            <a:pPr lvl="0">
              <a:lnSpc>
                <a:spcPct val="90000"/>
              </a:lnSpc>
            </a:pPr>
            <a:endParaRPr lang="ru-RU" b="1"/>
          </a:p>
          <a:p>
            <a:pPr lvl="0">
              <a:lnSpc>
                <a:spcPct val="90000"/>
              </a:lnSpc>
            </a:pPr>
            <a:r>
              <a:rPr lang="ru-RU" b="1"/>
              <a:t>национальный воспитательный идеал</a:t>
            </a:r>
            <a:r>
              <a:rPr lang="ru-RU"/>
              <a:t> ― высшая цель образования, нравственное (идеальное) представление о человеке, на воспитание, обучение и развитие которого направлены усилия основных субъектов национальной жизни: государства, семьи, школы, политических партий, религиозных объединений и общественных организаций</a:t>
            </a:r>
          </a:p>
          <a:p>
            <a:pPr lvl="0">
              <a:lnSpc>
                <a:spcPct val="90000"/>
              </a:lnSpc>
            </a:pPr>
            <a:r>
              <a:rPr lang="ru-RU" b="1"/>
              <a:t>базовые национальные ценности</a:t>
            </a:r>
            <a:r>
              <a:rPr lang="ru-RU"/>
              <a:t> – основные моральные ценности, приоритетные нравственные установки, существующие в культурных, семейных, социально-исторических, религиозных традициях многонационального народа Российской Федерации, передаваемые от поколения к поколению и обеспечивающие успешное развитие страны в современных условиях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5591" y="471101"/>
            <a:ext cx="7543824" cy="79208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b="1">
                <a:solidFill>
                  <a:srgbClr val="333333"/>
                </a:solidFill>
                <a:latin typeface="+mn-lt"/>
              </a:rPr>
              <a:t>Рабочая программа воспитания: </a:t>
            </a:r>
            <a:br>
              <a:rPr lang="ru-RU" sz="2800" b="1">
                <a:solidFill>
                  <a:srgbClr val="333333"/>
                </a:solidFill>
                <a:latin typeface="+mn-lt"/>
              </a:rPr>
            </a:br>
            <a:r>
              <a:rPr lang="ru-RU" sz="2800" b="1">
                <a:solidFill>
                  <a:srgbClr val="333333"/>
                </a:solidFill>
                <a:latin typeface="+mn-lt"/>
              </a:rPr>
              <a:t>целевой раздел</a:t>
            </a:r>
          </a:p>
        </p:txBody>
      </p:sp>
      <p:pic>
        <p:nvPicPr>
          <p:cNvPr id="5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2107066340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79628" y="1361059"/>
            <a:ext cx="7975731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b="1">
                <a:latin typeface="Calibri" pitchFamily="34" charset="0"/>
              </a:rPr>
              <a:t>духовно-нравственное развитие личности</a:t>
            </a:r>
            <a:r>
              <a:rPr lang="ru-RU">
                <a:latin typeface="Calibri" pitchFamily="34" charset="0"/>
              </a:rPr>
              <a:t> – осуществляемое в процессе социализации последовательное расширение и укрепление </a:t>
            </a:r>
            <a:r>
              <a:rPr lang="ru-RU" b="1">
                <a:solidFill>
                  <a:srgbClr val="0000FF"/>
                </a:solidFill>
                <a:latin typeface="Calibri" pitchFamily="34" charset="0"/>
              </a:rPr>
              <a:t>ценностно-смысловой сферы личности</a:t>
            </a:r>
            <a:r>
              <a:rPr lang="ru-RU">
                <a:latin typeface="Calibri" pitchFamily="34" charset="0"/>
              </a:rPr>
              <a:t>, формирование способности человека оценивать и сознательно выстраивать на основе традиционных моральных норм и нравственных идеалов отношения к себе, другим людям, обществу, государству, Отечеству, миру в целом</a:t>
            </a:r>
          </a:p>
          <a:p>
            <a:pPr>
              <a:lnSpc>
                <a:spcPct val="90000"/>
              </a:lnSpc>
            </a:pPr>
            <a:endParaRPr lang="ru-RU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486" y="3177536"/>
            <a:ext cx="7975731" cy="2163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b="1">
                <a:latin typeface="Calibri" pitchFamily="34" charset="0"/>
              </a:rPr>
              <a:t>Социально-коммуникативное развитие </a:t>
            </a:r>
            <a:r>
              <a:rPr lang="ru-RU">
                <a:latin typeface="Calibri" pitchFamily="34" charset="0"/>
              </a:rPr>
              <a:t>направлено на усвоение </a:t>
            </a:r>
            <a:r>
              <a:rPr lang="ru-RU" b="1">
                <a:solidFill>
                  <a:srgbClr val="0000FF"/>
                </a:solidFill>
                <a:latin typeface="Calibri" pitchFamily="34" charset="0"/>
              </a:rPr>
              <a:t>норм и ценностей, принятых в обществе, включая моральные и нравственные ценности</a:t>
            </a:r>
            <a:r>
              <a:rPr lang="ru-RU">
                <a:latin typeface="Calibri" pitchFamily="34" charset="0"/>
              </a:rPr>
              <a:t>; становление самостоятельности, целенаправленности и саморегуляции собственных действий; формирование уважительного отношения и чувства принадлежности к своей семье и к сообществу детей и взрослых в Организации; формирование позитивных установок к различным видам труда и творчества …</a:t>
            </a:r>
          </a:p>
          <a:p>
            <a:pPr lvl="0" algn="r">
              <a:lnSpc>
                <a:spcPct val="90000"/>
              </a:lnSpc>
              <a:spcBef>
                <a:spcPts val="600"/>
              </a:spcBef>
            </a:pPr>
            <a:r>
              <a:rPr lang="ru-RU" i="1">
                <a:latin typeface="Calibri" pitchFamily="34" charset="0"/>
              </a:rPr>
              <a:t>ФГОС дошкольного образования, п. 2.6</a:t>
            </a:r>
          </a:p>
        </p:txBody>
      </p:sp>
      <p:sp>
        <p:nvSpPr>
          <p:cNvPr id="8" name="Заголовок 3"/>
          <p:cNvSpPr txBox="1"/>
          <p:nvPr/>
        </p:nvSpPr>
        <p:spPr bwMode="auto">
          <a:xfrm>
            <a:off x="269486" y="450725"/>
            <a:ext cx="7915275" cy="75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9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9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8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8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rgbClr val="333333"/>
                </a:solidFill>
                <a:latin typeface="+mn-lt"/>
              </a:rPr>
              <a:t>Рабочая программа воспитания: </a:t>
            </a:r>
            <a:br>
              <a:rPr lang="ru-RU" sz="2800" b="1" smtClean="0">
                <a:solidFill>
                  <a:srgbClr val="333333"/>
                </a:solidFill>
                <a:latin typeface="+mn-lt"/>
              </a:rPr>
            </a:br>
            <a:r>
              <a:rPr lang="ru-RU" sz="2800" b="1" smtClean="0">
                <a:solidFill>
                  <a:srgbClr val="333333"/>
                </a:solidFill>
                <a:latin typeface="+mn-lt"/>
              </a:rPr>
              <a:t>целевой раздел</a:t>
            </a:r>
            <a:endParaRPr lang="ru-RU" sz="2800" b="1">
              <a:solidFill>
                <a:srgbClr val="333333"/>
              </a:solidFill>
              <a:latin typeface="+mn-lt"/>
            </a:endParaRPr>
          </a:p>
        </p:txBody>
      </p:sp>
      <p:pic>
        <p:nvPicPr>
          <p:cNvPr id="7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600723615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7885" y="1721168"/>
            <a:ext cx="77544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Современный национальный воспитательный идеал – 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это высоконравственный, творческий, компетентный гражданин России, принимающий судьбу Отечества как свою личную, осознающий ответственность за настоящее и будущее своей страны, укорененный в духовных и культурных традициях многонационального народа Российской Федерации</a:t>
            </a: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608503" y="504644"/>
            <a:ext cx="7543824" cy="79208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b="1">
                <a:solidFill>
                  <a:srgbClr val="333333"/>
                </a:solidFill>
                <a:latin typeface="+mn-lt"/>
              </a:rPr>
              <a:t>Рабочая программа воспитания: </a:t>
            </a:r>
            <a:br>
              <a:rPr lang="ru-RU" sz="2800" b="1">
                <a:solidFill>
                  <a:srgbClr val="333333"/>
                </a:solidFill>
                <a:latin typeface="+mn-lt"/>
              </a:rPr>
            </a:br>
            <a:r>
              <a:rPr lang="ru-RU" sz="2800" b="1">
                <a:solidFill>
                  <a:srgbClr val="333333"/>
                </a:solidFill>
                <a:latin typeface="+mn-lt"/>
              </a:rPr>
              <a:t>целевой раздел</a:t>
            </a:r>
          </a:p>
        </p:txBody>
      </p:sp>
      <p:pic>
        <p:nvPicPr>
          <p:cNvPr id="5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3415392187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2426" y="1524002"/>
            <a:ext cx="786765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2000" b="1">
                <a:latin typeface="Calibri" pitchFamily="34" charset="0"/>
              </a:rPr>
              <a:t>Базовые национальные ценности</a:t>
            </a:r>
          </a:p>
          <a:p>
            <a:pPr lvl="0">
              <a:lnSpc>
                <a:spcPct val="90000"/>
              </a:lnSpc>
            </a:pPr>
            <a:r>
              <a:rPr lang="ru-RU" sz="2000" b="1">
                <a:latin typeface="Calibri" pitchFamily="34" charset="0"/>
              </a:rPr>
              <a:t>патриотизм –</a:t>
            </a:r>
            <a:r>
              <a:rPr lang="ru-RU" sz="2000">
                <a:latin typeface="Calibri" pitchFamily="34" charset="0"/>
              </a:rPr>
              <a:t>  любовь к России, к своему народу, к своей малой Родине, служение Отечеству</a:t>
            </a:r>
          </a:p>
          <a:p>
            <a:pPr lvl="0">
              <a:lnSpc>
                <a:spcPct val="90000"/>
              </a:lnSpc>
            </a:pPr>
            <a:r>
              <a:rPr lang="ru-RU" sz="2000" b="1">
                <a:latin typeface="Calibri" pitchFamily="34" charset="0"/>
              </a:rPr>
              <a:t>социальная солидарность</a:t>
            </a:r>
            <a:r>
              <a:rPr lang="ru-RU" sz="2000">
                <a:latin typeface="Calibri" pitchFamily="34" charset="0"/>
              </a:rPr>
              <a:t> – свобода личная и национальная, доверие к людям, институтам государства и гражданского общества, справедливость, милосердие, честь, достоинство</a:t>
            </a:r>
          </a:p>
          <a:p>
            <a:pPr lvl="0">
              <a:lnSpc>
                <a:spcPct val="90000"/>
              </a:lnSpc>
            </a:pPr>
            <a:r>
              <a:rPr lang="ru-RU" sz="2000" b="1">
                <a:latin typeface="Calibri" pitchFamily="34" charset="0"/>
              </a:rPr>
              <a:t>гражданственность</a:t>
            </a:r>
            <a:r>
              <a:rPr lang="ru-RU" sz="2000">
                <a:latin typeface="Calibri" pitchFamily="34" charset="0"/>
              </a:rPr>
              <a:t> – служение Отечеству, правовое государство, гражданское общество, закон и правопорядок, поликультурный мир, свобода совести и вероисповедания</a:t>
            </a:r>
          </a:p>
          <a:p>
            <a:pPr lvl="0">
              <a:lnSpc>
                <a:spcPct val="90000"/>
              </a:lnSpc>
            </a:pPr>
            <a:r>
              <a:rPr lang="ru-RU" sz="2000" b="1">
                <a:latin typeface="Calibri" pitchFamily="34" charset="0"/>
              </a:rPr>
              <a:t>семья</a:t>
            </a:r>
            <a:r>
              <a:rPr lang="ru-RU" sz="2000">
                <a:latin typeface="Calibri" pitchFamily="34" charset="0"/>
              </a:rPr>
              <a:t> – любовь и верность, здоровье, достаток, уважение к  родителям, забота о старших и младших, забота о продолжении рода</a:t>
            </a:r>
          </a:p>
          <a:p>
            <a:pPr lvl="0">
              <a:lnSpc>
                <a:spcPct val="90000"/>
              </a:lnSpc>
            </a:pPr>
            <a:r>
              <a:rPr lang="ru-RU" sz="2000" b="1">
                <a:latin typeface="Calibri" pitchFamily="34" charset="0"/>
              </a:rPr>
              <a:t>труд и творчество</a:t>
            </a:r>
            <a:r>
              <a:rPr lang="ru-RU" sz="2000">
                <a:latin typeface="Calibri" pitchFamily="34" charset="0"/>
              </a:rPr>
              <a:t> – уважение к труду, творчество и созидание целеустремленность и настойчивость</a:t>
            </a: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342902" y="545243"/>
            <a:ext cx="7890409" cy="79208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b="1">
                <a:solidFill>
                  <a:srgbClr val="333333"/>
                </a:solidFill>
                <a:latin typeface="+mn-lt"/>
              </a:rPr>
              <a:t>Рабочая программа воспитания: </a:t>
            </a:r>
            <a:br>
              <a:rPr lang="ru-RU" sz="2800" b="1">
                <a:solidFill>
                  <a:srgbClr val="333333"/>
                </a:solidFill>
                <a:latin typeface="+mn-lt"/>
              </a:rPr>
            </a:br>
            <a:r>
              <a:rPr lang="ru-RU" sz="2800" b="1">
                <a:solidFill>
                  <a:srgbClr val="333333"/>
                </a:solidFill>
                <a:latin typeface="+mn-lt"/>
              </a:rPr>
              <a:t>целевой раздел</a:t>
            </a:r>
          </a:p>
        </p:txBody>
      </p:sp>
      <p:pic>
        <p:nvPicPr>
          <p:cNvPr id="5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1408889964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562100"/>
            <a:ext cx="78264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2000" b="1">
                <a:latin typeface="Calibri" pitchFamily="34" charset="0"/>
              </a:rPr>
              <a:t>Базовые национальные ценности</a:t>
            </a:r>
          </a:p>
          <a:p>
            <a:pPr lvl="0">
              <a:lnSpc>
                <a:spcPct val="90000"/>
              </a:lnSpc>
            </a:pPr>
            <a:r>
              <a:rPr lang="ru-RU" sz="2000" b="1">
                <a:latin typeface="Calibri" pitchFamily="34" charset="0"/>
              </a:rPr>
              <a:t>наука</a:t>
            </a:r>
            <a:r>
              <a:rPr lang="ru-RU" sz="2000">
                <a:latin typeface="Calibri" pitchFamily="34" charset="0"/>
              </a:rPr>
              <a:t> – ценность знания, стремление к истине, научная картина мира;</a:t>
            </a:r>
          </a:p>
          <a:p>
            <a:pPr lvl="0">
              <a:lnSpc>
                <a:spcPct val="90000"/>
              </a:lnSpc>
            </a:pPr>
            <a:r>
              <a:rPr lang="ru-RU" sz="2000" b="1">
                <a:latin typeface="Calibri" pitchFamily="34" charset="0"/>
              </a:rPr>
              <a:t>традиционные российские религии –</a:t>
            </a:r>
            <a:r>
              <a:rPr lang="ru-RU" sz="2000">
                <a:latin typeface="Calibri" pitchFamily="34" charset="0"/>
              </a:rPr>
              <a:t> представления о вере, духовности религиозной жизни человека, ценности религиозного мировоззрения, толерантности, формируемые на основе межконфессионального диалога </a:t>
            </a:r>
          </a:p>
          <a:p>
            <a:pPr lvl="0">
              <a:lnSpc>
                <a:spcPct val="90000"/>
              </a:lnSpc>
            </a:pPr>
            <a:r>
              <a:rPr lang="ru-RU" sz="2000" b="1">
                <a:latin typeface="Calibri" pitchFamily="34" charset="0"/>
              </a:rPr>
              <a:t>искусство и литература</a:t>
            </a:r>
            <a:r>
              <a:rPr lang="ru-RU" sz="2000">
                <a:latin typeface="Calibri" pitchFamily="34" charset="0"/>
              </a:rPr>
              <a:t> – красота, гармония, духовный мир человека, нравственный выбор, смысл жизни, эстетическое развитие, этическое развитие</a:t>
            </a:r>
          </a:p>
          <a:p>
            <a:pPr lvl="0">
              <a:lnSpc>
                <a:spcPct val="90000"/>
              </a:lnSpc>
            </a:pPr>
            <a:r>
              <a:rPr lang="ru-RU" sz="2000" b="1">
                <a:latin typeface="Calibri" pitchFamily="34" charset="0"/>
              </a:rPr>
              <a:t>природа</a:t>
            </a:r>
            <a:r>
              <a:rPr lang="ru-RU" sz="2000">
                <a:latin typeface="Calibri" pitchFamily="34" charset="0"/>
              </a:rPr>
              <a:t> – эволюция, родная земля, заповедная природа, планета Земля, экологическое сознание</a:t>
            </a:r>
          </a:p>
          <a:p>
            <a:pPr>
              <a:lnSpc>
                <a:spcPct val="90000"/>
              </a:lnSpc>
            </a:pPr>
            <a:r>
              <a:rPr lang="ru-RU" sz="2000">
                <a:latin typeface="Calibri" pitchFamily="34" charset="0"/>
              </a:rPr>
              <a:t> </a:t>
            </a:r>
            <a:r>
              <a:rPr lang="ru-RU" sz="2000" b="1">
                <a:latin typeface="Calibri" pitchFamily="34" charset="0"/>
              </a:rPr>
              <a:t>человечество</a:t>
            </a:r>
            <a:r>
              <a:rPr lang="ru-RU" sz="2000">
                <a:latin typeface="Calibri" pitchFamily="34" charset="0"/>
              </a:rPr>
              <a:t> – мир во всем мире, многообразие культур и народов, прогресс человечества, международное сотрудничество</a:t>
            </a: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266702" y="587242"/>
            <a:ext cx="7885981" cy="79208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b="1">
                <a:solidFill>
                  <a:srgbClr val="333333"/>
                </a:solidFill>
                <a:latin typeface="+mn-lt"/>
              </a:rPr>
              <a:t>Рабочая программа воспитания: </a:t>
            </a:r>
            <a:br>
              <a:rPr lang="ru-RU" sz="2800" b="1">
                <a:solidFill>
                  <a:srgbClr val="333333"/>
                </a:solidFill>
                <a:latin typeface="+mn-lt"/>
              </a:rPr>
            </a:br>
            <a:r>
              <a:rPr lang="ru-RU" sz="2800" b="1">
                <a:solidFill>
                  <a:srgbClr val="333333"/>
                </a:solidFill>
                <a:latin typeface="+mn-lt"/>
              </a:rPr>
              <a:t>целевой раздел</a:t>
            </a:r>
          </a:p>
        </p:txBody>
      </p:sp>
      <p:pic>
        <p:nvPicPr>
          <p:cNvPr id="5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3431001992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1719" y="1178524"/>
            <a:ext cx="8039306" cy="4565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700" b="1" i="1">
                <a:latin typeface="Calibri" pitchFamily="34" charset="0"/>
              </a:rPr>
              <a:t>В сфере личностного развития воспитание обучающихся должно обеспечить</a:t>
            </a:r>
            <a:r>
              <a:rPr lang="ru-RU" sz="1700" b="1">
                <a:latin typeface="Calibri" pitchFamily="34" charset="0"/>
              </a:rPr>
              <a:t>:</a:t>
            </a:r>
            <a:endParaRPr lang="ru-RU" sz="1700">
              <a:latin typeface="Calibri" pitchFamily="34" charset="0"/>
            </a:endParaRPr>
          </a:p>
          <a:p>
            <a:pPr marL="285750" lvl="0" indent="-28575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700">
                <a:latin typeface="Calibri" pitchFamily="34" charset="0"/>
              </a:rPr>
              <a:t>готовность и способность к духовному развитию, нравственному самосовершенствованию, самооценке,  пониманию смысла своей жизни, индивидуально-ответственному поведению</a:t>
            </a:r>
          </a:p>
          <a:p>
            <a:pPr marL="285750" lvl="0" indent="-28575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700">
                <a:latin typeface="Calibri" pitchFamily="34" charset="0"/>
              </a:rPr>
              <a:t>готовность и способность к реализации творческого потенциала в духовной и предметно-продуктивной деятельности, социальной и профессиональной мобильности на основе моральных норм, непрерывного образования и универсальной духовно-нравственной установки  «становиться лучше»</a:t>
            </a:r>
          </a:p>
          <a:p>
            <a:pPr marL="285750" lvl="0" indent="-28575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700">
                <a:latin typeface="Calibri" pitchFamily="34" charset="0"/>
              </a:rPr>
              <a:t>укрепление нравственности, основанной на свободе, воле и духовных отечественных традициях, внутренней установке личности поступать согласно своей совести</a:t>
            </a:r>
          </a:p>
          <a:p>
            <a:pPr marL="285750" lvl="0" indent="-28575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700">
                <a:latin typeface="Calibri" pitchFamily="34" charset="0"/>
              </a:rPr>
              <a:t>формирование морали как осознанной личностью необходимости определенного поведения, основанного на принятых в обществе представлениях о добре и зле, должном и недопустимом</a:t>
            </a:r>
          </a:p>
          <a:p>
            <a:pPr marL="285750" lvl="0" indent="-28575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700">
                <a:latin typeface="Calibri" pitchFamily="34" charset="0"/>
              </a:rPr>
              <a:t>развитие совести как нравственного самосознания личности,  способности формулировать собственные нравственные обязательства, осуществлять нравственный самоконтроль, требовать от себя выполнения моральных норм, давать нравственную самооценку своим и чужим поступкам</a:t>
            </a:r>
          </a:p>
          <a:p>
            <a:pPr lvl="0">
              <a:lnSpc>
                <a:spcPct val="90000"/>
              </a:lnSpc>
            </a:pPr>
            <a:endParaRPr lang="ru-RU" sz="1700">
              <a:latin typeface="Calibri" pitchFamily="34" charset="0"/>
            </a:endParaRP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786084" y="361950"/>
            <a:ext cx="7543824" cy="64302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b="1">
                <a:solidFill>
                  <a:srgbClr val="333333"/>
                </a:solidFill>
                <a:latin typeface="+mn-lt"/>
              </a:rPr>
              <a:t>Рабочая программа воспитания: </a:t>
            </a:r>
            <a:br>
              <a:rPr lang="ru-RU" sz="2800" b="1">
                <a:solidFill>
                  <a:srgbClr val="333333"/>
                </a:solidFill>
                <a:latin typeface="+mn-lt"/>
              </a:rPr>
            </a:br>
            <a:r>
              <a:rPr lang="ru-RU" sz="2800" b="1">
                <a:solidFill>
                  <a:srgbClr val="333333"/>
                </a:solidFill>
                <a:latin typeface="+mn-lt"/>
              </a:rPr>
              <a:t>целевой раздел</a:t>
            </a:r>
          </a:p>
        </p:txBody>
      </p:sp>
      <p:pic>
        <p:nvPicPr>
          <p:cNvPr id="5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231409" y="205941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3388562140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0500" y="929949"/>
            <a:ext cx="8077200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i="1">
                <a:latin typeface="Calibri" pitchFamily="34" charset="0"/>
              </a:rPr>
              <a:t>В сфере личностного развития воспитание обучающихся должно обеспечить</a:t>
            </a:r>
            <a:r>
              <a:rPr lang="ru-RU" sz="1600" b="1">
                <a:latin typeface="Calibri" pitchFamily="34" charset="0"/>
              </a:rPr>
              <a:t>:</a:t>
            </a:r>
            <a:endParaRPr lang="ru-RU" sz="1600">
              <a:latin typeface="Calibri" pitchFamily="34" charset="0"/>
            </a:endParaRPr>
          </a:p>
          <a:p>
            <a:pPr marL="285750" lvl="0" indent="-28575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600">
                <a:latin typeface="Calibri" pitchFamily="34" charset="0"/>
              </a:rPr>
              <a:t>принятие личностью базовых национальных ценностей, национальных духовных традиций</a:t>
            </a:r>
          </a:p>
          <a:p>
            <a:pPr marL="285750" lvl="0" indent="-28575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600">
                <a:latin typeface="Calibri" pitchFamily="34" charset="0"/>
              </a:rPr>
              <a:t>готовность и способность выражать и отстаивать свою общественную позицию, критически оценивать собственные намерения, мысли и поступки</a:t>
            </a:r>
          </a:p>
          <a:p>
            <a:pPr marL="285750" lvl="0" indent="-28575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600">
                <a:latin typeface="Calibri" pitchFamily="34" charset="0"/>
              </a:rPr>
              <a:t>способность к самостоятельным поступкам и действиям, совершаемым на основе морального выбора, принятию ответственности за их результаты, целеустремленность и настойчивость в достижении результата</a:t>
            </a:r>
          </a:p>
          <a:p>
            <a:pPr marL="285750" lvl="0" indent="-28575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600">
                <a:latin typeface="Calibri" pitchFamily="34" charset="0"/>
              </a:rPr>
              <a:t>трудолюбие, бережливость, жизненный оптимизм, способность к преодолению трудностей</a:t>
            </a:r>
          </a:p>
          <a:p>
            <a:pPr marL="285750" lvl="0" indent="-28575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600">
                <a:latin typeface="Calibri" pitchFamily="34" charset="0"/>
              </a:rPr>
              <a:t>осознание ценности других людей, ценности человеческой жизни, нетерпимость к действиям и влияниям, представляющим угрозу жизни, физическому и нравственному здоровью и духовной безопасности личности, умение им противодействовать</a:t>
            </a:r>
          </a:p>
          <a:p>
            <a:pPr marL="285750" lvl="0" indent="-28575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600">
                <a:latin typeface="Calibri" pitchFamily="34" charset="0"/>
              </a:rPr>
              <a:t>свободолюбие как способность к сознательному личностному, профессиональному, гражданскому и иному самоопределению и развитию в сочетании с моральной ответственностью личности перед семьей, обществом, Россией, будущими поколениями</a:t>
            </a:r>
          </a:p>
          <a:p>
            <a:pPr marL="285750" lvl="0" indent="-28575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600">
                <a:latin typeface="Calibri" pitchFamily="34" charset="0"/>
              </a:rPr>
              <a:t>укрепление веры в Россию, чувства личной ответственности за Отечество перед прошлыми, настоящими и будущими поколениями</a:t>
            </a: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1552575" y="295276"/>
            <a:ext cx="6567554" cy="62943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b="1">
                <a:solidFill>
                  <a:srgbClr val="333333"/>
                </a:solidFill>
                <a:latin typeface="+mn-lt"/>
              </a:rPr>
              <a:t>Рабочая программа воспитания: </a:t>
            </a:r>
            <a:br>
              <a:rPr lang="ru-RU" sz="2800" b="1">
                <a:solidFill>
                  <a:srgbClr val="333333"/>
                </a:solidFill>
                <a:latin typeface="+mn-lt"/>
              </a:rPr>
            </a:br>
            <a:r>
              <a:rPr lang="ru-RU" sz="2800" b="1">
                <a:solidFill>
                  <a:srgbClr val="333333"/>
                </a:solidFill>
                <a:latin typeface="+mn-lt"/>
              </a:rPr>
              <a:t>целевой раздел</a:t>
            </a:r>
          </a:p>
        </p:txBody>
      </p:sp>
      <p:pic>
        <p:nvPicPr>
          <p:cNvPr id="5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231409" y="205941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384528720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xmlns:p15="http://schemas.microsoft.com/office/powerpoint/2012/main" xmlns:p14="http://schemas.microsoft.com/office/powerpoint/2010/main" id="{D29B6392-3D62-46F8-A7A8-E28724779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71323" tIns="35662" rIns="71323" bIns="35662"/>
          <a:lstStyle/>
          <a:p>
            <a:fld id="{F1E09999-088B-4340-93C4-341966A493A4}" type="slidenum">
              <a:rPr lang="ru-RU" altLang="ru-RU" smtClean="0"/>
              <a:pPr/>
              <a:t>39</a:t>
            </a:fld>
            <a:endParaRPr lang="ru-RU" alt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xmlns:p15="http://schemas.microsoft.com/office/powerpoint/2012/main" xmlns:p14="http://schemas.microsoft.com/office/powerpoint/2010/main" id="{FA83AD61-126E-4CAA-9390-518C3E7177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>
          <a:xfrm>
            <a:off x="487775" y="571500"/>
            <a:ext cx="7303675" cy="4438650"/>
          </a:xfrm>
          <a:prstGeom prst="rect">
            <a:avLst/>
          </a:prstGeom>
        </p:spPr>
      </p:pic>
      <p:pic>
        <p:nvPicPr>
          <p:cNvPr id="4" name="Рисунок 6" descr="action-obrazovani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231409" y="205941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425235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:p15="http://schemas.microsoft.com/office/powerpoint/2012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94924" y="794480"/>
            <a:ext cx="6188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>
                <a:ln w="22225">
                  <a:noFill/>
                  <a:prstDash val="solid"/>
                </a:ln>
                <a:solidFill>
                  <a:srgbClr val="333333"/>
                </a:solidFill>
                <a:latin typeface="Calibri Light" pitchFamily="34" charset="0"/>
              </a:rPr>
              <a:t>Указ Президента Российской Федерации </a:t>
            </a:r>
          </a:p>
          <a:p>
            <a:pPr algn="ctr">
              <a:lnSpc>
                <a:spcPct val="90000"/>
              </a:lnSpc>
            </a:pPr>
            <a:r>
              <a:rPr lang="ru-RU" sz="2400" b="1">
                <a:ln w="22225">
                  <a:noFill/>
                  <a:prstDash val="solid"/>
                </a:ln>
                <a:solidFill>
                  <a:srgbClr val="333333"/>
                </a:solidFill>
                <a:latin typeface="Calibri Light" pitchFamily="34" charset="0"/>
              </a:rPr>
              <a:t>от 7 мая 2018 г. № 204 </a:t>
            </a:r>
          </a:p>
          <a:p>
            <a:pPr algn="ctr">
              <a:lnSpc>
                <a:spcPct val="90000"/>
              </a:lnSpc>
            </a:pPr>
            <a:r>
              <a:rPr lang="ru-RU" sz="2400" b="1">
                <a:ln w="22225">
                  <a:noFill/>
                  <a:prstDash val="solid"/>
                </a:ln>
                <a:solidFill>
                  <a:srgbClr val="333333"/>
                </a:solidFill>
                <a:latin typeface="Calibri Light" pitchFamily="34" charset="0"/>
              </a:rPr>
              <a:t>«О национальных целях и стратегических задачах развития Российской Федерации </a:t>
            </a:r>
            <a:endParaRPr lang="ru-RU" sz="2400" b="1" smtClean="0">
              <a:ln w="22225">
                <a:noFill/>
                <a:prstDash val="solid"/>
              </a:ln>
              <a:solidFill>
                <a:srgbClr val="333333"/>
              </a:solidFill>
              <a:latin typeface="Calibri Light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2400" b="1" smtClean="0">
                <a:ln w="22225">
                  <a:noFill/>
                  <a:prstDash val="solid"/>
                </a:ln>
                <a:solidFill>
                  <a:srgbClr val="333333"/>
                </a:solidFill>
                <a:latin typeface="Calibri Light" pitchFamily="34" charset="0"/>
              </a:rPr>
              <a:t>на </a:t>
            </a:r>
            <a:r>
              <a:rPr lang="ru-RU" sz="2400" b="1">
                <a:ln w="22225">
                  <a:noFill/>
                  <a:prstDash val="solid"/>
                </a:ln>
                <a:solidFill>
                  <a:srgbClr val="333333"/>
                </a:solidFill>
                <a:latin typeface="Calibri Light" pitchFamily="34" charset="0"/>
              </a:rPr>
              <a:t>период до 2024 года»</a:t>
            </a:r>
          </a:p>
        </p:txBody>
      </p:sp>
      <p:pic>
        <p:nvPicPr>
          <p:cNvPr id="3074" name="Picture 2" descr="ÐÐ°ÑÑÐ¸Ð½ÐºÐ¸ Ð¿Ð¾ Ð·Ð°Ð¿ÑÐ¾ÑÑ Ð£ÐºÐ°Ð· ÐÑÐµÐ·Ð¸Ð´ÐµÐ½ÑÐ° ÐºÐ°ÑÑÐ¸Ð½Ðº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235222" y="752585"/>
            <a:ext cx="1755624" cy="244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5224" y="3381377"/>
            <a:ext cx="8042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2000" b="1">
                <a:solidFill>
                  <a:srgbClr val="C00000"/>
                </a:solidFill>
                <a:latin typeface="+mn-lt"/>
              </a:rPr>
              <a:t>Цели и целевые показатели</a:t>
            </a:r>
            <a:r>
              <a:rPr lang="ru-RU" sz="2000" b="1">
                <a:latin typeface="+mn-lt"/>
              </a:rPr>
              <a:t>: воспитание гармонично развитой и социально ответственной личности на основе духовно-нравственных ценностей народов Российской Федерации, исторических и национально-культурных традиций</a:t>
            </a:r>
          </a:p>
        </p:txBody>
      </p:sp>
      <p:pic>
        <p:nvPicPr>
          <p:cNvPr id="6" name="Рисунок 6" descr="action-obrazovani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166532100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2"/>
          <p:cNvSpPr txBox="1">
            <a:spLocks noChangeArrowheads="1"/>
          </p:cNvSpPr>
          <p:nvPr/>
        </p:nvSpPr>
        <p:spPr bwMode="auto">
          <a:xfrm>
            <a:off x="4481514" y="1723763"/>
            <a:ext cx="394970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0000"/>
                </a:solidFill>
                <a:latin typeface="Arial"/>
              </a:rPr>
              <a:t> </a:t>
            </a:r>
            <a:endParaRPr lang="ru-RU" altLang="ru-RU" sz="20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71323" tIns="35662" rIns="71323" bIns="35662"/>
          <a:lstStyle/>
          <a:p>
            <a:fld id="{F1E09999-088B-4340-93C4-341966A493A4}" type="slidenum">
              <a:rPr lang="ru-RU" altLang="ru-RU" smtClean="0"/>
              <a:pPr/>
              <a:t>40</a:t>
            </a:fld>
            <a:endParaRPr lang="ru-RU" alt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xmlns:p15="http://schemas.microsoft.com/office/powerpoint/2012/main" xmlns:p14="http://schemas.microsoft.com/office/powerpoint/2010/main" id="{CD551DCF-1947-4CB5-A066-975FF3398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>
          <a:xfrm>
            <a:off x="633413" y="638176"/>
            <a:ext cx="7558088" cy="4723805"/>
          </a:xfrm>
          <a:prstGeom prst="rect">
            <a:avLst/>
          </a:prstGeom>
        </p:spPr>
      </p:pic>
      <p:pic>
        <p:nvPicPr>
          <p:cNvPr id="12" name="Рисунок 6" descr="action-obrazovani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231409" y="205941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330095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:p15="http://schemas.microsoft.com/office/powerpoint/2012/main" xmlns=""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8178" y="1932935"/>
            <a:ext cx="8095816" cy="333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90000"/>
              </a:lnSpc>
              <a:buFont typeface="Wingdings" pitchFamily="2" charset="2"/>
              <a:buChar char="ü"/>
            </a:pPr>
            <a:r>
              <a:rPr lang="ru-RU">
                <a:solidFill>
                  <a:srgbClr val="000000"/>
                </a:solidFill>
                <a:latin typeface="Calibri" pitchFamily="34" charset="0"/>
              </a:rPr>
              <a:t>воспитание патриотических чувств, любви к Родине, гордости за ее достижения на основе духовно-нравственных и социокультурных ценностей и принятых в обществе правил и норм поведения в интересах человека, семьи, общества</a:t>
            </a:r>
          </a:p>
          <a:p>
            <a:pPr marL="285750" lvl="0" indent="-285750">
              <a:lnSpc>
                <a:spcPct val="90000"/>
              </a:lnSpc>
              <a:buFont typeface="Wingdings" pitchFamily="2" charset="2"/>
              <a:buChar char="ü"/>
            </a:pPr>
            <a:r>
              <a:rPr lang="ru-RU">
                <a:solidFill>
                  <a:srgbClr val="000000"/>
                </a:solidFill>
                <a:latin typeface="Calibri" pitchFamily="34" charset="0"/>
              </a:rPr>
              <a:t>воспитание чувства собственного достоинства в процессе освоения разных видов социальной культуры, в том числе и многонациональной культуры народов России и мира, умения общаться с разными людьми</a:t>
            </a:r>
          </a:p>
          <a:p>
            <a:pPr marL="285750" lvl="0" indent="-285750">
              <a:lnSpc>
                <a:spcPct val="90000"/>
              </a:lnSpc>
              <a:buFont typeface="Wingdings" pitchFamily="2" charset="2"/>
              <a:buChar char="ü"/>
            </a:pPr>
            <a:r>
              <a:rPr lang="ru-RU">
                <a:solidFill>
                  <a:srgbClr val="000000"/>
                </a:solidFill>
                <a:latin typeface="Calibri" pitchFamily="34" charset="0"/>
              </a:rPr>
              <a:t>объединение воспитательных ресурсов семьи и дошкольной организации на основе традиционных духовно-нравственных ценностей семьи и общества; установление партнерских взаимоотношений с семьей, оказание ей психолого-педагогической поддержки, повышение компетентности родителей (законных представителей) в вопросах воспитания, развития и образования детей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253324" y="399245"/>
            <a:ext cx="7985527" cy="1468192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ru-RU" sz="2800" b="1">
                <a:solidFill>
                  <a:srgbClr val="333333"/>
                </a:solidFill>
                <a:latin typeface="+mn-lt"/>
              </a:rPr>
              <a:t>Рабочая программа воспитания: формулировка целей и задач воспитания </a:t>
            </a:r>
            <a:r>
              <a:rPr lang="ru-RU" sz="2800" b="1" smtClean="0">
                <a:solidFill>
                  <a:srgbClr val="333333"/>
                </a:solidFill>
                <a:latin typeface="+mn-lt"/>
              </a:rPr>
              <a:t/>
            </a:r>
            <a:br>
              <a:rPr lang="ru-RU" sz="2800" b="1" smtClean="0">
                <a:solidFill>
                  <a:srgbClr val="333333"/>
                </a:solidFill>
                <a:latin typeface="+mn-lt"/>
              </a:rPr>
            </a:br>
            <a:r>
              <a:rPr lang="ru-RU" sz="2800" b="1" smtClean="0">
                <a:solidFill>
                  <a:srgbClr val="333333"/>
                </a:solidFill>
                <a:latin typeface="+mn-lt"/>
              </a:rPr>
              <a:t>на </a:t>
            </a:r>
            <a:r>
              <a:rPr lang="ru-RU" sz="2800" b="1">
                <a:solidFill>
                  <a:srgbClr val="333333"/>
                </a:solidFill>
                <a:latin typeface="+mn-lt"/>
              </a:rPr>
              <a:t>основе программы «Мир открытий»</a:t>
            </a:r>
          </a:p>
        </p:txBody>
      </p:sp>
      <p:pic>
        <p:nvPicPr>
          <p:cNvPr id="5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2579584226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xmlns="" xmlns:p15="http://schemas.microsoft.com/office/powerpoint/2012/main" xmlns:p14="http://schemas.microsoft.com/office/powerpoint/2010/main" id="{F28B5AF9-254C-449F-805A-200563AB240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95" y="1325"/>
          <a:ext cx="1191" cy="1323"/>
        </p:xfrm>
        <a:graphic>
          <a:graphicData uri="http://schemas.openxmlformats.org/presentationml/2006/ole">
            <p:oleObj spid="_x0000_s1038" name="Слайд think-cell" r:id="rId5" imgW="9525" imgH="9525" progId="">
              <p:embed/>
            </p:oleObj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xmlns="" xmlns:p15="http://schemas.microsoft.com/office/powerpoint/2012/main" xmlns:p14="http://schemas.microsoft.com/office/powerpoint/2010/main" id="{D7EC1761-6312-4AB4-8DAC-F08C2EC72D3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" y="1"/>
            <a:ext cx="119063" cy="132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713232">
              <a:defRPr/>
            </a:pPr>
            <a:endParaRPr lang="ru-RU" sz="420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7574683" y="250833"/>
            <a:ext cx="1125698" cy="4316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71323" tIns="35662" rIns="71323" bIns="35662" numCol="1" anchor="t" anchorCtr="0" compatLnSpc="1">
            <a:prstTxWarp prst="textNoShape">
              <a:avLst/>
            </a:prstTxWarp>
          </a:bodyPr>
          <a:lstStyle/>
          <a:p>
            <a:pPr defTabSz="713232">
              <a:defRPr/>
            </a:pPr>
            <a:endParaRPr lang="ru-RU" sz="140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15="http://schemas.microsoft.com/office/powerpoint/2012/main" xmlns="" val="2956417245"/>
              </p:ext>
            </p:extLst>
          </p:nvPr>
        </p:nvGraphicFramePr>
        <p:xfrm>
          <a:off x="2251497" y="949519"/>
          <a:ext cx="5598954" cy="460516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316808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20000"/>
                    </a:ext>
                  </a:extLst>
                </a:gridCol>
                <a:gridCol w="3282146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20001"/>
                    </a:ext>
                  </a:extLst>
                </a:gridCol>
              </a:tblGrid>
              <a:tr h="243982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Цели</a:t>
                      </a:r>
                      <a:endParaRPr lang="ru-RU" sz="2000" b="1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6" marR="39376" marT="0" marB="0" anchor="ctr">
                    <a:solidFill>
                      <a:srgbClr val="FFCD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Задачи</a:t>
                      </a:r>
                      <a:endParaRPr lang="ru-RU" sz="2000" b="1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6" marR="39376" marT="0" marB="0" anchor="ctr">
                    <a:solidFill>
                      <a:srgbClr val="FFC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10000"/>
                  </a:ext>
                </a:extLst>
              </a:tr>
              <a:tr h="198057">
                <a:tc rowSpan="4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ct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Сохранять и укреплять </a:t>
                      </a:r>
                      <a:r>
                        <a:rPr lang="ru-RU" sz="1400" b="1" smtClean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физическое</a:t>
                      </a:r>
                      <a:br>
                        <a:rPr lang="ru-RU" sz="1400" b="1" smtClean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</a:br>
                      <a:r>
                        <a:rPr lang="ru-RU" sz="1400" b="1" smtClean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и </a:t>
                      </a: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психическое здоровье </a:t>
                      </a:r>
                      <a:r>
                        <a:rPr lang="ru-RU" sz="1400" b="1" smtClean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детей</a:t>
                      </a:r>
                      <a:br>
                        <a:rPr lang="ru-RU" sz="1400" b="1" smtClean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</a:br>
                      <a:r>
                        <a:rPr lang="ru-RU" sz="1400" b="1" smtClean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и </a:t>
                      </a: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формировать </a:t>
                      </a:r>
                      <a:r>
                        <a:rPr lang="ru-RU" sz="1400" b="1" smtClean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привычку</a:t>
                      </a:r>
                      <a:br>
                        <a:rPr lang="ru-RU" sz="1400" b="1" smtClean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</a:br>
                      <a:r>
                        <a:rPr lang="ru-RU" sz="1400" b="1" smtClean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к </a:t>
                      </a: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здоровому образу жизни</a:t>
                      </a:r>
                      <a:endParaRPr lang="ru-RU" sz="1400" b="1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6" marR="3937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Обеспечивать охрану здоровья</a:t>
                      </a:r>
                      <a:endParaRPr lang="ru-RU" sz="1400" b="1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6" marR="3937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10001"/>
                  </a:ext>
                </a:extLst>
              </a:tr>
              <a:tr h="3395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Способствовать физическому развитию</a:t>
                      </a:r>
                      <a:endParaRPr lang="ru-RU" sz="1400" b="1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6" marR="3937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10002"/>
                  </a:ext>
                </a:extLst>
              </a:tr>
              <a:tr h="3395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Способствовать физиологическому развитию</a:t>
                      </a:r>
                      <a:endParaRPr lang="ru-RU" sz="1400" b="1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6" marR="3937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10003"/>
                  </a:ext>
                </a:extLst>
              </a:tr>
              <a:tr h="3395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Формировать основы здорового </a:t>
                      </a:r>
                      <a:r>
                        <a:rPr lang="ru-RU" sz="1400" b="1" smtClean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образа </a:t>
                      </a: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жизни</a:t>
                      </a:r>
                      <a:endParaRPr lang="ru-RU" sz="1400" b="1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6" marR="3937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10004"/>
                  </a:ext>
                </a:extLst>
              </a:tr>
              <a:tr h="339533">
                <a:tc rowSpan="3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ct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Способствовать своевременному </a:t>
                      </a:r>
                      <a:r>
                        <a:rPr lang="ru-RU" sz="1400" b="1" smtClean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/>
                      </a:r>
                      <a:br>
                        <a:rPr lang="ru-RU" sz="1400" b="1" smtClean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</a:br>
                      <a:r>
                        <a:rPr lang="ru-RU" sz="1400" b="1" smtClean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и </a:t>
                      </a: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полноценному психическому развитию каждого ребенка</a:t>
                      </a:r>
                      <a:endParaRPr lang="ru-RU" sz="1400" b="1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6" marR="3937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Способствуя становлению </a:t>
                      </a:r>
                      <a:r>
                        <a:rPr lang="ru-RU" sz="1400" b="1" smtClean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 ДЕЯТЕЛЬНОСТИ</a:t>
                      </a:r>
                      <a:endParaRPr lang="ru-RU" sz="1400" b="1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6" marR="39376" marT="0" marB="0" anchor="ctr"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10005"/>
                  </a:ext>
                </a:extLst>
              </a:tr>
              <a:tr h="2185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Способствуя становлению СОЗНАНИЯ</a:t>
                      </a:r>
                      <a:endParaRPr lang="ru-RU" sz="1400" b="1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6" marR="39376" marT="0" marB="0" anchor="ctr"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10006"/>
                  </a:ext>
                </a:extLst>
              </a:tr>
              <a:tr h="3217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Закладывать основы ЛИЧНОСТИ</a:t>
                      </a:r>
                      <a:endParaRPr lang="ru-RU" sz="1400" b="1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6" marR="39376" marT="0" marB="0" anchor="ctr"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10007"/>
                  </a:ext>
                </a:extLst>
              </a:tr>
              <a:tr h="339533">
                <a:tc rowSpan="4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ct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Обеспечить каждому ребенку возможность </a:t>
                      </a:r>
                      <a:r>
                        <a:rPr lang="ru-RU" sz="1400" b="1" smtClean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радостно</a:t>
                      </a:r>
                      <a:br>
                        <a:rPr lang="ru-RU" sz="1400" b="1" smtClean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</a:br>
                      <a:r>
                        <a:rPr lang="ru-RU" sz="1400" b="1" smtClean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и </a:t>
                      </a: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содержательно прожить период дошкольного детства</a:t>
                      </a:r>
                      <a:endParaRPr lang="ru-RU" sz="1400" b="1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6" marR="3937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Создавать атмосферу </a:t>
                      </a:r>
                      <a:r>
                        <a:rPr lang="ru-RU" sz="1400" b="1" smtClean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 эмоционального </a:t>
                      </a: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комфорта</a:t>
                      </a:r>
                      <a:endParaRPr lang="ru-RU" sz="1400" b="1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6" marR="3937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10008"/>
                  </a:ext>
                </a:extLst>
              </a:tr>
              <a:tr h="3395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Создавать условия для </a:t>
                      </a:r>
                      <a:r>
                        <a:rPr lang="ru-RU" sz="1400" b="1" smtClean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 творческого </a:t>
                      </a: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самовыражения</a:t>
                      </a:r>
                      <a:endParaRPr lang="ru-RU" sz="1400" b="1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6" marR="3937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10009"/>
                  </a:ext>
                </a:extLst>
              </a:tr>
              <a:tr h="3395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Создавать условия для участия родителей </a:t>
                      </a:r>
                      <a:r>
                        <a:rPr lang="ru-RU" sz="1400" b="1" smtClean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в </a:t>
                      </a: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жизни группы</a:t>
                      </a:r>
                      <a:endParaRPr lang="ru-RU" sz="1400" b="1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6" marR="3937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10010"/>
                  </a:ext>
                </a:extLst>
              </a:tr>
              <a:tr h="3395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Организовывать общие события </a:t>
                      </a:r>
                      <a:r>
                        <a:rPr lang="ru-RU" sz="1400" b="1" smtClean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жизни </a:t>
                      </a:r>
                      <a:r>
                        <a:rPr lang="ru-RU" sz="1400" b="1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группы</a:t>
                      </a:r>
                      <a:endParaRPr lang="ru-RU" sz="1400" b="1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6" marR="3937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10011"/>
                  </a:ext>
                </a:extLst>
              </a:tr>
            </a:tbl>
          </a:graphicData>
        </a:graphic>
      </p:graphicFrame>
      <p:pic>
        <p:nvPicPr>
          <p:cNvPr id="29" name="Picture 2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27998" y="1406717"/>
            <a:ext cx="1597773" cy="218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="http://schemas.microsoft.com/office/powerpoint/2012/main" xmlns:p14="http://schemas.microsoft.com/office/powerpoint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0" y="129950"/>
            <a:ext cx="9144000" cy="90024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84898" tIns="42450" rIns="84898" bIns="42450" anchor="ctr"/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2800" b="1">
                <a:solidFill>
                  <a:srgbClr val="333333"/>
                </a:solidFill>
                <a:cs typeface="Times New Roman" pitchFamily="18" charset="0"/>
              </a:rPr>
              <a:t>Программно-методический комплекс </a:t>
            </a:r>
            <a:r>
              <a:rPr lang="ru-RU" altLang="ru-RU" sz="2800" b="1" smtClean="0">
                <a:solidFill>
                  <a:srgbClr val="333333"/>
                </a:solidFill>
                <a:cs typeface="Times New Roman" pitchFamily="18" charset="0"/>
              </a:rPr>
              <a:t>«</a:t>
            </a:r>
            <a:r>
              <a:rPr lang="ru-RU" altLang="ru-RU" sz="2800" b="1">
                <a:solidFill>
                  <a:srgbClr val="333333"/>
                </a:solidFill>
                <a:cs typeface="Times New Roman" pitchFamily="18" charset="0"/>
              </a:rPr>
              <a:t>Радуга»</a:t>
            </a:r>
          </a:p>
        </p:txBody>
      </p:sp>
      <p:pic>
        <p:nvPicPr>
          <p:cNvPr id="9" name="Рисунок 6" descr="action-obrazovanie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427874904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xmlns="" xmlns:p15="http://schemas.microsoft.com/office/powerpoint/2012/main" xmlns:p14="http://schemas.microsoft.com/office/powerpoint/2010/main" id="{F28B5AF9-254C-449F-805A-200563AB240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95" y="1325"/>
          <a:ext cx="1191" cy="1323"/>
        </p:xfrm>
        <a:graphic>
          <a:graphicData uri="http://schemas.openxmlformats.org/presentationml/2006/ole">
            <p:oleObj spid="_x0000_s59393" name="Слайд think-cell" r:id="rId5" imgW="9525" imgH="9525" progId="">
              <p:embed/>
            </p:oleObj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xmlns="" xmlns:p15="http://schemas.microsoft.com/office/powerpoint/2012/main" xmlns:p14="http://schemas.microsoft.com/office/powerpoint/2010/main" id="{D7EC1761-6312-4AB4-8DAC-F08C2EC72D3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" y="1"/>
            <a:ext cx="119063" cy="132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713232">
              <a:defRPr/>
            </a:pPr>
            <a:endParaRPr lang="ru-RU" sz="420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7574683" y="250833"/>
            <a:ext cx="1125698" cy="4316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71323" tIns="35662" rIns="71323" bIns="35662" numCol="1" anchor="t" anchorCtr="0" compatLnSpc="1">
            <a:prstTxWarp prst="textNoShape">
              <a:avLst/>
            </a:prstTxWarp>
          </a:bodyPr>
          <a:lstStyle/>
          <a:p>
            <a:pPr defTabSz="713232">
              <a:defRPr/>
            </a:pPr>
            <a:endParaRPr lang="ru-RU" sz="14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0" name="Group 2"/>
          <p:cNvGrpSpPr/>
          <p:nvPr/>
        </p:nvGrpSpPr>
        <p:grpSpPr>
          <a:xfrm>
            <a:off x="161925" y="1133475"/>
            <a:ext cx="8115300" cy="4152901"/>
            <a:chOff x="174" y="4077"/>
            <a:chExt cx="13728" cy="7620"/>
          </a:xfrm>
        </p:grpSpPr>
        <p:sp>
          <p:nvSpPr>
            <p:cNvPr id="31" name="Text Box 3"/>
            <p:cNvSpPr txBox="1">
              <a:spLocks noChangeArrowheads="1"/>
            </p:cNvSpPr>
            <p:nvPr/>
          </p:nvSpPr>
          <p:spPr bwMode="auto">
            <a:xfrm>
              <a:off x="174" y="4084"/>
              <a:ext cx="4396" cy="76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ABF8F"/>
              </a:solidFill>
              <a:miter lim="800000"/>
            </a:ln>
            <a:effectLst>
              <a:outerShdw dist="63500" dir="3187806" algn="ctr" rotWithShape="0">
                <a:srgbClr val="974706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1600" b="1">
                  <a:solidFill>
                    <a:srgbClr val="333333"/>
                  </a:solidFill>
                  <a:cs typeface="Times New Roman" pitchFamily="18" charset="0"/>
                </a:rPr>
                <a:t>Становление деятельности</a:t>
              </a:r>
            </a:p>
            <a:p>
              <a:pPr marL="142399" lvl="1" indent="-142399">
                <a:lnSpc>
                  <a:spcPct val="90000"/>
                </a:lnSpc>
                <a:buClr>
                  <a:srgbClr val="000000"/>
                </a:buClr>
                <a:buFont typeface="Symbol" pitchFamily="18" charset="2"/>
                <a:buChar char="·"/>
                <a:defRPr/>
              </a:pPr>
              <a:r>
                <a:rPr lang="ru-RU" sz="1200" b="1">
                  <a:solidFill>
                    <a:srgbClr val="333333"/>
                  </a:solidFill>
                  <a:cs typeface="Times New Roman" pitchFamily="18" charset="0"/>
                </a:rPr>
                <a:t>деятельность общения:</a:t>
              </a:r>
              <a:br>
                <a:rPr lang="ru-RU" sz="1200" b="1">
                  <a:solidFill>
                    <a:srgbClr val="333333"/>
                  </a:solidFill>
                  <a:cs typeface="Times New Roman" pitchFamily="18" charset="0"/>
                </a:rPr>
              </a:br>
              <a:r>
                <a:rPr lang="ru-RU" sz="1200">
                  <a:solidFill>
                    <a:srgbClr val="333333"/>
                  </a:solidFill>
                  <a:cs typeface="Times New Roman" pitchFamily="18" charset="0"/>
                </a:rPr>
                <a:t>разное содержание (личное, деловое) и разный характер (ситуативный, внеситуативный) </a:t>
              </a:r>
            </a:p>
            <a:p>
              <a:pPr marL="142399" indent="-142399">
                <a:lnSpc>
                  <a:spcPct val="90000"/>
                </a:lnSpc>
                <a:buClr>
                  <a:srgbClr val="000000"/>
                </a:buClr>
                <a:buFont typeface="Symbol" pitchFamily="18" charset="2"/>
                <a:buChar char="·"/>
                <a:defRPr/>
              </a:pPr>
              <a:r>
                <a:rPr lang="ru-RU" sz="1200" b="1">
                  <a:solidFill>
                    <a:srgbClr val="333333"/>
                  </a:solidFill>
                  <a:cs typeface="Times New Roman" pitchFamily="18" charset="0"/>
                </a:rPr>
                <a:t>продуктивная  деятельность:</a:t>
              </a:r>
              <a:r>
                <a:rPr lang="ru-RU" sz="1200">
                  <a:solidFill>
                    <a:srgbClr val="333333"/>
                  </a:solidFill>
                  <a:cs typeface="Times New Roman" pitchFamily="18" charset="0"/>
                </a:rPr>
                <a:t> </a:t>
              </a:r>
              <a:br>
                <a:rPr lang="ru-RU" sz="1200">
                  <a:solidFill>
                    <a:srgbClr val="333333"/>
                  </a:solidFill>
                  <a:cs typeface="Times New Roman" pitchFamily="18" charset="0"/>
                </a:rPr>
              </a:br>
              <a:r>
                <a:rPr lang="ru-RU" sz="1200">
                  <a:solidFill>
                    <a:srgbClr val="333333"/>
                  </a:solidFill>
                  <a:cs typeface="Times New Roman" pitchFamily="18" charset="0"/>
                </a:rPr>
                <a:t>получение  продукта (рисунка, изделия, скульптурной фигурки, постройки)</a:t>
              </a:r>
            </a:p>
            <a:p>
              <a:pPr marL="142399" indent="-142399">
                <a:lnSpc>
                  <a:spcPct val="90000"/>
                </a:lnSpc>
                <a:buClr>
                  <a:srgbClr val="000000"/>
                </a:buClr>
                <a:buFont typeface="Symbol" pitchFamily="18" charset="2"/>
                <a:buChar char="·"/>
                <a:defRPr/>
              </a:pPr>
              <a:r>
                <a:rPr lang="ru-RU" sz="1200" b="1">
                  <a:solidFill>
                    <a:srgbClr val="333333"/>
                  </a:solidFill>
                  <a:cs typeface="Times New Roman" pitchFamily="18" charset="0"/>
                </a:rPr>
                <a:t>трудовая деятельность:</a:t>
              </a:r>
              <a:br>
                <a:rPr lang="ru-RU" sz="1200" b="1">
                  <a:solidFill>
                    <a:srgbClr val="333333"/>
                  </a:solidFill>
                  <a:cs typeface="Times New Roman" pitchFamily="18" charset="0"/>
                </a:rPr>
              </a:br>
              <a:r>
                <a:rPr lang="ru-RU" sz="1200">
                  <a:solidFill>
                    <a:srgbClr val="333333"/>
                  </a:solidFill>
                  <a:cs typeface="Times New Roman" pitchFamily="18" charset="0"/>
                </a:rPr>
                <a:t>получение определенного результата</a:t>
              </a:r>
            </a:p>
            <a:p>
              <a:pPr marL="142399" indent="-142399">
                <a:lnSpc>
                  <a:spcPct val="90000"/>
                </a:lnSpc>
                <a:buClr>
                  <a:srgbClr val="000000"/>
                </a:buClr>
                <a:buFont typeface="Symbol" pitchFamily="18" charset="2"/>
                <a:buChar char="·"/>
                <a:defRPr/>
              </a:pPr>
              <a:r>
                <a:rPr lang="ru-RU" sz="1200" b="1">
                  <a:solidFill>
                    <a:srgbClr val="333333"/>
                  </a:solidFill>
                  <a:cs typeface="Times New Roman" pitchFamily="18" charset="0"/>
                </a:rPr>
                <a:t>игровая деятельность:</a:t>
              </a:r>
              <a:br>
                <a:rPr lang="ru-RU" sz="1200" b="1">
                  <a:solidFill>
                    <a:srgbClr val="333333"/>
                  </a:solidFill>
                  <a:cs typeface="Times New Roman" pitchFamily="18" charset="0"/>
                </a:rPr>
              </a:br>
              <a:r>
                <a:rPr lang="ru-RU" sz="1200">
                  <a:solidFill>
                    <a:srgbClr val="333333"/>
                  </a:solidFill>
                  <a:cs typeface="Times New Roman" pitchFamily="18" charset="0"/>
                </a:rPr>
                <a:t>ведущий вид деятельности</a:t>
              </a:r>
              <a:br>
                <a:rPr lang="ru-RU" sz="1200">
                  <a:solidFill>
                    <a:srgbClr val="333333"/>
                  </a:solidFill>
                  <a:cs typeface="Times New Roman" pitchFamily="18" charset="0"/>
                </a:rPr>
              </a:br>
              <a:r>
                <a:rPr lang="ru-RU" sz="1200">
                  <a:solidFill>
                    <a:srgbClr val="333333"/>
                  </a:solidFill>
                  <a:cs typeface="Times New Roman" pitchFamily="18" charset="0"/>
                </a:rPr>
                <a:t>дошкольника</a:t>
              </a:r>
            </a:p>
            <a:p>
              <a:pPr marL="142399" indent="-142399">
                <a:lnSpc>
                  <a:spcPct val="90000"/>
                </a:lnSpc>
                <a:buClr>
                  <a:srgbClr val="000000"/>
                </a:buClr>
                <a:buFont typeface="Symbol" pitchFamily="18" charset="2"/>
                <a:buChar char="·"/>
                <a:defRPr/>
              </a:pPr>
              <a:r>
                <a:rPr lang="ru-RU" sz="1200" b="1">
                  <a:solidFill>
                    <a:srgbClr val="333333"/>
                  </a:solidFill>
                  <a:cs typeface="Times New Roman" pitchFamily="18" charset="0"/>
                </a:rPr>
                <a:t>Поисково-экспериментальная деятельность: </a:t>
              </a:r>
              <a:r>
                <a:rPr lang="ru-RU" sz="1200">
                  <a:solidFill>
                    <a:srgbClr val="333333"/>
                  </a:solidFill>
                  <a:cs typeface="Times New Roman" pitchFamily="18" charset="0"/>
                </a:rPr>
                <a:t>приобретение новых знаний в творческом поиске</a:t>
              </a:r>
            </a:p>
            <a:p>
              <a:pPr marL="142399" indent="-142399">
                <a:lnSpc>
                  <a:spcPct val="90000"/>
                </a:lnSpc>
                <a:buClr>
                  <a:srgbClr val="000000"/>
                </a:buClr>
                <a:buFont typeface="Symbol" pitchFamily="18" charset="2"/>
                <a:buChar char="·"/>
                <a:defRPr/>
              </a:pPr>
              <a:r>
                <a:rPr lang="ru-RU" sz="1200" b="1">
                  <a:solidFill>
                    <a:srgbClr val="333333"/>
                  </a:solidFill>
                  <a:cs typeface="Times New Roman" pitchFamily="18" charset="0"/>
                </a:rPr>
                <a:t>познавательная деятельность:</a:t>
              </a:r>
              <a:br>
                <a:rPr lang="ru-RU" sz="1200" b="1">
                  <a:solidFill>
                    <a:srgbClr val="333333"/>
                  </a:solidFill>
                  <a:cs typeface="Times New Roman" pitchFamily="18" charset="0"/>
                </a:rPr>
              </a:br>
              <a:r>
                <a:rPr lang="ru-RU" sz="1200">
                  <a:solidFill>
                    <a:srgbClr val="333333"/>
                  </a:solidFill>
                  <a:cs typeface="Times New Roman" pitchFamily="18" charset="0"/>
                </a:rPr>
                <a:t>новые знания ребенка,  к концу периода дошкольного детства такое новообразование, как первичная связная  картина мира</a:t>
              </a:r>
            </a:p>
            <a:p>
              <a:pPr>
                <a:lnSpc>
                  <a:spcPct val="90000"/>
                </a:lnSpc>
                <a:defRPr/>
              </a:pPr>
              <a:endParaRPr lang="ru-RU" sz="1200">
                <a:solidFill>
                  <a:srgbClr val="333333"/>
                </a:solidFill>
                <a:cs typeface="Times New Roman" pitchFamily="18" charset="0"/>
              </a:endParaRPr>
            </a:p>
          </p:txBody>
        </p:sp>
        <p:sp>
          <p:nvSpPr>
            <p:cNvPr id="32" name="Text Box 4"/>
            <p:cNvSpPr txBox="1">
              <a:spLocks noChangeArrowheads="1"/>
            </p:cNvSpPr>
            <p:nvPr/>
          </p:nvSpPr>
          <p:spPr bwMode="auto">
            <a:xfrm>
              <a:off x="4799" y="4077"/>
              <a:ext cx="2835" cy="76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2D69B"/>
              </a:solidFill>
              <a:miter lim="800000"/>
            </a:ln>
            <a:effectLst>
              <a:outerShdw dist="63500" dir="3187806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spcAft>
                  <a:spcPts val="468"/>
                </a:spcAft>
                <a:defRPr/>
              </a:pPr>
              <a:r>
                <a:rPr lang="ru-RU" sz="1600" b="1">
                  <a:solidFill>
                    <a:srgbClr val="333333"/>
                  </a:solidFill>
                  <a:cs typeface="Times New Roman" pitchFamily="18" charset="0"/>
                </a:rPr>
                <a:t>Становление сознания</a:t>
              </a:r>
            </a:p>
            <a:p>
              <a:pPr marL="142399" lvl="1" indent="-142399">
                <a:lnSpc>
                  <a:spcPct val="90000"/>
                </a:lnSpc>
                <a:spcAft>
                  <a:spcPts val="468"/>
                </a:spcAft>
                <a:buFont typeface="Symbol" pitchFamily="18" charset="2"/>
                <a:buChar char="·"/>
                <a:defRPr/>
              </a:pPr>
              <a:r>
                <a:rPr lang="ru-RU" sz="1200" b="1">
                  <a:solidFill>
                    <a:srgbClr val="333333"/>
                  </a:solidFill>
                  <a:cs typeface="Times New Roman" pitchFamily="18" charset="0"/>
                </a:rPr>
                <a:t>развитие речи</a:t>
              </a:r>
            </a:p>
            <a:p>
              <a:pPr marL="142399" indent="-142399">
                <a:lnSpc>
                  <a:spcPct val="90000"/>
                </a:lnSpc>
                <a:spcAft>
                  <a:spcPts val="468"/>
                </a:spcAft>
                <a:buFont typeface="Symbol" pitchFamily="18" charset="2"/>
                <a:buChar char="·"/>
                <a:defRPr/>
              </a:pPr>
              <a:r>
                <a:rPr lang="ru-RU" sz="1200" b="1">
                  <a:solidFill>
                    <a:srgbClr val="333333"/>
                  </a:solidFill>
                  <a:cs typeface="Times New Roman" pitchFamily="18" charset="0"/>
                </a:rPr>
                <a:t>познавательное</a:t>
              </a:r>
              <a:br>
                <a:rPr lang="ru-RU" sz="1200" b="1">
                  <a:solidFill>
                    <a:srgbClr val="333333"/>
                  </a:solidFill>
                  <a:cs typeface="Times New Roman" pitchFamily="18" charset="0"/>
                </a:rPr>
              </a:br>
              <a:r>
                <a:rPr lang="ru-RU" sz="1200" b="1">
                  <a:solidFill>
                    <a:srgbClr val="333333"/>
                  </a:solidFill>
                  <a:cs typeface="Times New Roman" pitchFamily="18" charset="0"/>
                </a:rPr>
                <a:t>развитие</a:t>
              </a:r>
              <a:r>
                <a:rPr lang="ru-RU" sz="1200">
                  <a:solidFill>
                    <a:srgbClr val="333333"/>
                  </a:solidFill>
                  <a:cs typeface="Times New Roman" pitchFamily="18" charset="0"/>
                </a:rPr>
                <a:t> </a:t>
              </a:r>
              <a:br>
                <a:rPr lang="ru-RU" sz="1200">
                  <a:solidFill>
                    <a:srgbClr val="333333"/>
                  </a:solidFill>
                  <a:cs typeface="Times New Roman" pitchFamily="18" charset="0"/>
                </a:rPr>
              </a:br>
              <a:r>
                <a:rPr lang="ru-RU" sz="1200">
                  <a:solidFill>
                    <a:srgbClr val="333333"/>
                  </a:solidFill>
                  <a:cs typeface="Times New Roman" pitchFamily="18" charset="0"/>
                </a:rPr>
                <a:t>(включая</a:t>
              </a:r>
              <a:br>
                <a:rPr lang="ru-RU" sz="1200">
                  <a:solidFill>
                    <a:srgbClr val="333333"/>
                  </a:solidFill>
                  <a:cs typeface="Times New Roman" pitchFamily="18" charset="0"/>
                </a:rPr>
              </a:br>
              <a:r>
                <a:rPr lang="ru-RU" sz="1200">
                  <a:solidFill>
                    <a:srgbClr val="333333"/>
                  </a:solidFill>
                  <a:cs typeface="Times New Roman" pitchFamily="18" charset="0"/>
                </a:rPr>
                <a:t>формирование</a:t>
              </a:r>
              <a:br>
                <a:rPr lang="ru-RU" sz="1200">
                  <a:solidFill>
                    <a:srgbClr val="333333"/>
                  </a:solidFill>
                  <a:cs typeface="Times New Roman" pitchFamily="18" charset="0"/>
                </a:rPr>
              </a:br>
              <a:r>
                <a:rPr lang="ru-RU" sz="1200">
                  <a:solidFill>
                    <a:srgbClr val="333333"/>
                  </a:solidFill>
                  <a:cs typeface="Times New Roman" pitchFamily="18" charset="0"/>
                </a:rPr>
                <a:t>представлений об окружающем мире природы и мире человека,</a:t>
              </a:r>
              <a:br>
                <a:rPr lang="ru-RU" sz="1200">
                  <a:solidFill>
                    <a:srgbClr val="333333"/>
                  </a:solidFill>
                  <a:cs typeface="Times New Roman" pitchFamily="18" charset="0"/>
                </a:rPr>
              </a:br>
              <a:r>
                <a:rPr lang="ru-RU" sz="1200">
                  <a:solidFill>
                    <a:srgbClr val="333333"/>
                  </a:solidFill>
                  <a:cs typeface="Times New Roman" pitchFamily="18" charset="0"/>
                </a:rPr>
                <a:t>РЭМП и развитие основ логического  мышления)</a:t>
              </a:r>
            </a:p>
            <a:p>
              <a:pPr marL="142399" indent="-142399">
                <a:lnSpc>
                  <a:spcPct val="90000"/>
                </a:lnSpc>
                <a:buClr>
                  <a:srgbClr val="000000"/>
                </a:buClr>
                <a:buFont typeface="Symbol" pitchFamily="18" charset="2"/>
                <a:buChar char="·"/>
                <a:defRPr/>
              </a:pPr>
              <a:r>
                <a:rPr lang="ru-RU" sz="1200" b="1">
                  <a:solidFill>
                    <a:srgbClr val="333333"/>
                  </a:solidFill>
                  <a:cs typeface="Times New Roman" pitchFamily="18" charset="0"/>
                </a:rPr>
                <a:t>становление</a:t>
              </a:r>
              <a:br>
                <a:rPr lang="ru-RU" sz="1200" b="1">
                  <a:solidFill>
                    <a:srgbClr val="333333"/>
                  </a:solidFill>
                  <a:cs typeface="Times New Roman" pitchFamily="18" charset="0"/>
                </a:rPr>
              </a:br>
              <a:r>
                <a:rPr lang="ru-RU" sz="1200" b="1">
                  <a:solidFill>
                    <a:srgbClr val="333333"/>
                  </a:solidFill>
                  <a:cs typeface="Times New Roman" pitchFamily="18" charset="0"/>
                </a:rPr>
                <a:t>морального</a:t>
              </a:r>
              <a:r>
                <a:rPr lang="ru-RU" sz="1200">
                  <a:solidFill>
                    <a:srgbClr val="333333"/>
                  </a:solidFill>
                  <a:cs typeface="Times New Roman" pitchFamily="18" charset="0"/>
                </a:rPr>
                <a:t> </a:t>
              </a:r>
              <a:br>
                <a:rPr lang="ru-RU" sz="1200">
                  <a:solidFill>
                    <a:srgbClr val="333333"/>
                  </a:solidFill>
                  <a:cs typeface="Times New Roman" pitchFamily="18" charset="0"/>
                </a:rPr>
              </a:br>
              <a:r>
                <a:rPr lang="ru-RU" sz="1200" b="1">
                  <a:solidFill>
                    <a:srgbClr val="333333"/>
                  </a:solidFill>
                  <a:cs typeface="Times New Roman" pitchFamily="18" charset="0"/>
                </a:rPr>
                <a:t>сознания </a:t>
              </a:r>
              <a:br>
                <a:rPr lang="ru-RU" sz="1200" b="1">
                  <a:solidFill>
                    <a:srgbClr val="333333"/>
                  </a:solidFill>
                  <a:cs typeface="Times New Roman" pitchFamily="18" charset="0"/>
                </a:rPr>
              </a:br>
              <a:r>
                <a:rPr lang="ru-RU" sz="1200" b="1">
                  <a:solidFill>
                    <a:srgbClr val="333333"/>
                  </a:solidFill>
                  <a:cs typeface="Times New Roman" pitchFamily="18" charset="0"/>
                </a:rPr>
                <a:t>и системы</a:t>
              </a:r>
              <a:br>
                <a:rPr lang="ru-RU" sz="1200" b="1">
                  <a:solidFill>
                    <a:srgbClr val="333333"/>
                  </a:solidFill>
                  <a:cs typeface="Times New Roman" pitchFamily="18" charset="0"/>
                </a:rPr>
              </a:br>
              <a:r>
                <a:rPr lang="ru-RU" sz="1200" b="1">
                  <a:solidFill>
                    <a:srgbClr val="333333"/>
                  </a:solidFill>
                  <a:cs typeface="Times New Roman" pitchFamily="18" charset="0"/>
                </a:rPr>
                <a:t>ценностей</a:t>
              </a:r>
              <a:endParaRPr lang="ru-RU" sz="1200">
                <a:solidFill>
                  <a:srgbClr val="333333"/>
                </a:solidFill>
                <a:cs typeface="Times New Roman" pitchFamily="18" charset="0"/>
              </a:endParaRPr>
            </a:p>
          </p:txBody>
        </p:sp>
        <p:grpSp>
          <p:nvGrpSpPr>
            <p:cNvPr id="33" name="Group 5"/>
            <p:cNvGrpSpPr/>
            <p:nvPr/>
          </p:nvGrpSpPr>
          <p:grpSpPr>
            <a:xfrm>
              <a:off x="7882" y="4082"/>
              <a:ext cx="6020" cy="7613"/>
              <a:chOff x="7882" y="4082"/>
              <a:chExt cx="6020" cy="7613"/>
            </a:xfrm>
          </p:grpSpPr>
          <p:sp>
            <p:nvSpPr>
              <p:cNvPr id="34" name="Text Box 6"/>
              <p:cNvSpPr txBox="1">
                <a:spLocks noChangeArrowheads="1"/>
              </p:cNvSpPr>
              <p:nvPr/>
            </p:nvSpPr>
            <p:spPr bwMode="auto">
              <a:xfrm>
                <a:off x="7882" y="4082"/>
                <a:ext cx="6020" cy="761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</a:ln>
              <a:effectLst>
                <a:outerShdw dist="63500" dir="3187806" algn="ctr" rotWithShape="0">
                  <a:srgbClr val="622423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780"/>
                  </a:spcAft>
                  <a:defRPr/>
                </a:pPr>
                <a:r>
                  <a:rPr lang="ru-RU" sz="1600" b="1">
                    <a:solidFill>
                      <a:srgbClr val="333333"/>
                    </a:solidFill>
                    <a:cs typeface="Times New Roman" pitchFamily="18" charset="0"/>
                  </a:rPr>
                  <a:t>Становление личности</a:t>
                </a:r>
                <a:endParaRPr lang="ru-RU" sz="1600">
                  <a:solidFill>
                    <a:srgbClr val="333333"/>
                  </a:solidFill>
                  <a:cs typeface="Times New Roman" pitchFamily="18" charset="0"/>
                </a:endParaRPr>
              </a:p>
            </p:txBody>
          </p:sp>
          <p:grpSp>
            <p:nvGrpSpPr>
              <p:cNvPr id="35" name="Group 7"/>
              <p:cNvGrpSpPr/>
              <p:nvPr/>
            </p:nvGrpSpPr>
            <p:grpSpPr>
              <a:xfrm>
                <a:off x="8033" y="4681"/>
                <a:ext cx="5621" cy="6663"/>
                <a:chOff x="8033" y="4681"/>
                <a:chExt cx="5621" cy="6663"/>
              </a:xfrm>
            </p:grpSpPr>
            <p:sp>
              <p:nvSpPr>
                <p:cNvPr id="3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8054" y="4681"/>
                  <a:ext cx="5547" cy="25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  <a:effectLst>
                  <a:outerShdw dist="63500" dir="2212194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ru-RU" sz="1200" b="1">
                      <a:solidFill>
                        <a:srgbClr val="333333"/>
                      </a:solidFill>
                      <a:cs typeface="Times New Roman" pitchFamily="18" charset="0"/>
                    </a:rPr>
                    <a:t>Отношение к окружающему миру</a:t>
                  </a:r>
                </a:p>
                <a:p>
                  <a:pPr marL="142399" indent="-142399">
                    <a:lnSpc>
                      <a:spcPct val="90000"/>
                    </a:lnSpc>
                    <a:buClr>
                      <a:srgbClr val="000000"/>
                    </a:buClr>
                    <a:buFont typeface="Symbol" pitchFamily="18" charset="2"/>
                    <a:buChar char="·"/>
                    <a:defRPr/>
                  </a:pPr>
                  <a:r>
                    <a:rPr lang="ru-RU" sz="1200">
                      <a:solidFill>
                        <a:srgbClr val="333333"/>
                      </a:solidFill>
                      <a:cs typeface="Times New Roman" pitchFamily="18" charset="0"/>
                    </a:rPr>
                    <a:t>бережное отношение к продукту труда людей </a:t>
                  </a:r>
                </a:p>
                <a:p>
                  <a:pPr marL="142399" indent="-142399">
                    <a:lnSpc>
                      <a:spcPct val="90000"/>
                    </a:lnSpc>
                    <a:buClr>
                      <a:srgbClr val="000000"/>
                    </a:buClr>
                    <a:buFont typeface="Symbol" pitchFamily="18" charset="2"/>
                    <a:buChar char="·"/>
                    <a:defRPr/>
                  </a:pPr>
                  <a:r>
                    <a:rPr lang="ru-RU" sz="1200">
                      <a:solidFill>
                        <a:srgbClr val="333333"/>
                      </a:solidFill>
                      <a:cs typeface="Times New Roman" pitchFamily="18" charset="0"/>
                    </a:rPr>
                    <a:t>заботливое и ответственное отношение к природе</a:t>
                  </a:r>
                </a:p>
                <a:p>
                  <a:pPr marL="142399" indent="-142399">
                    <a:lnSpc>
                      <a:spcPct val="90000"/>
                    </a:lnSpc>
                    <a:buClr>
                      <a:srgbClr val="000000"/>
                    </a:buClr>
                    <a:buFont typeface="Symbol" pitchFamily="18" charset="2"/>
                    <a:buChar char="·"/>
                    <a:defRPr/>
                  </a:pPr>
                  <a:r>
                    <a:rPr lang="ru-RU" sz="1200">
                      <a:solidFill>
                        <a:srgbClr val="333333"/>
                      </a:solidFill>
                      <a:cs typeface="Times New Roman" pitchFamily="18" charset="0"/>
                    </a:rPr>
                    <a:t>эмоционально окрашенное личное эстетическое отношение к произведениям искусства</a:t>
                  </a:r>
                </a:p>
                <a:p>
                  <a:pPr>
                    <a:lnSpc>
                      <a:spcPct val="90000"/>
                    </a:lnSpc>
                    <a:defRPr/>
                  </a:pPr>
                  <a:endParaRPr lang="ru-RU" sz="1200">
                    <a:solidFill>
                      <a:srgbClr val="333333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3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8033" y="7370"/>
                  <a:ext cx="5590" cy="228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  <a:effectLst>
                  <a:outerShdw dist="63500" dir="2212194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ru-RU" sz="1200" b="1">
                      <a:solidFill>
                        <a:srgbClr val="333333"/>
                      </a:solidFill>
                      <a:cs typeface="Times New Roman" pitchFamily="18" charset="0"/>
                    </a:rPr>
                    <a:t>Отношение к другим людям</a:t>
                  </a:r>
                </a:p>
                <a:p>
                  <a:pPr marL="142399" lvl="1" indent="-142399">
                    <a:lnSpc>
                      <a:spcPct val="90000"/>
                    </a:lnSpc>
                    <a:buClr>
                      <a:srgbClr val="000000"/>
                    </a:buClr>
                    <a:buFont typeface="Symbol" pitchFamily="18" charset="2"/>
                    <a:buChar char="·"/>
                    <a:defRPr/>
                  </a:pPr>
                  <a:r>
                    <a:rPr lang="ru-RU" sz="1200" b="1">
                      <a:solidFill>
                        <a:srgbClr val="333333"/>
                      </a:solidFill>
                      <a:cs typeface="Times New Roman" pitchFamily="18" charset="0"/>
                    </a:rPr>
                    <a:t>доверие</a:t>
                  </a:r>
                  <a:r>
                    <a:rPr lang="ru-RU" sz="1200">
                      <a:solidFill>
                        <a:srgbClr val="333333"/>
                      </a:solidFill>
                      <a:cs typeface="Times New Roman" pitchFamily="18" charset="0"/>
                    </a:rPr>
                    <a:t> к взрослому как к источнику помощи, защиты и поддержки</a:t>
                  </a:r>
                </a:p>
                <a:p>
                  <a:pPr marL="142399" indent="-142399">
                    <a:lnSpc>
                      <a:spcPct val="90000"/>
                    </a:lnSpc>
                    <a:buClr>
                      <a:srgbClr val="000000"/>
                    </a:buClr>
                    <a:buFont typeface="Symbol" pitchFamily="18" charset="2"/>
                    <a:buChar char="·"/>
                    <a:defRPr/>
                  </a:pPr>
                  <a:r>
                    <a:rPr lang="ru-RU" sz="1200" b="1">
                      <a:solidFill>
                        <a:srgbClr val="333333"/>
                      </a:solidFill>
                      <a:cs typeface="Times New Roman" pitchFamily="18" charset="0"/>
                    </a:rPr>
                    <a:t>авторитет </a:t>
                  </a:r>
                  <a:r>
                    <a:rPr lang="ru-RU" sz="1200">
                      <a:solidFill>
                        <a:srgbClr val="333333"/>
                      </a:solidFill>
                      <a:cs typeface="Times New Roman" pitchFamily="18" charset="0"/>
                    </a:rPr>
                    <a:t>взрослого в сфере знаний и культуры, навыков и способов деятельности</a:t>
                  </a:r>
                </a:p>
                <a:p>
                  <a:pPr marL="142399" indent="-142399">
                    <a:lnSpc>
                      <a:spcPct val="90000"/>
                    </a:lnSpc>
                    <a:buClr>
                      <a:srgbClr val="000000"/>
                    </a:buClr>
                    <a:buFont typeface="Symbol" pitchFamily="18" charset="2"/>
                    <a:buChar char="·"/>
                    <a:defRPr/>
                  </a:pPr>
                  <a:r>
                    <a:rPr lang="ru-RU" sz="1200">
                      <a:solidFill>
                        <a:srgbClr val="333333"/>
                      </a:solidFill>
                      <a:cs typeface="Times New Roman" pitchFamily="18" charset="0"/>
                    </a:rPr>
                    <a:t>отношение к сверстникам на основе </a:t>
                  </a:r>
                  <a:r>
                    <a:rPr lang="ru-RU" sz="1200" b="1">
                      <a:solidFill>
                        <a:srgbClr val="333333"/>
                      </a:solidFill>
                      <a:cs typeface="Times New Roman" pitchFamily="18" charset="0"/>
                    </a:rPr>
                    <a:t>уважения</a:t>
                  </a:r>
                  <a:r>
                    <a:rPr lang="ru-RU" sz="1200">
                      <a:solidFill>
                        <a:srgbClr val="333333"/>
                      </a:solidFill>
                      <a:cs typeface="Times New Roman" pitchFamily="18" charset="0"/>
                    </a:rPr>
                    <a:t> </a:t>
                  </a:r>
                  <a:r>
                    <a:rPr lang="ru-RU" sz="1200" b="1">
                      <a:solidFill>
                        <a:srgbClr val="333333"/>
                      </a:solidFill>
                      <a:cs typeface="Times New Roman" pitchFamily="18" charset="0"/>
                    </a:rPr>
                    <a:t>прав </a:t>
                  </a:r>
                  <a:r>
                    <a:rPr lang="ru-RU" sz="1200">
                      <a:solidFill>
                        <a:srgbClr val="333333"/>
                      </a:solidFill>
                      <a:cs typeface="Times New Roman" pitchFamily="18" charset="0"/>
                    </a:rPr>
                    <a:t>всех детей</a:t>
                  </a:r>
                </a:p>
                <a:p>
                  <a:pPr>
                    <a:lnSpc>
                      <a:spcPct val="90000"/>
                    </a:lnSpc>
                    <a:defRPr/>
                  </a:pPr>
                  <a:endParaRPr lang="ru-RU" sz="1200">
                    <a:solidFill>
                      <a:srgbClr val="333333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3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8033" y="9921"/>
                  <a:ext cx="5621" cy="142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  <a:effectLst>
                  <a:outerShdw dist="63500" dir="2212194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ru-RU" sz="1200" b="1">
                      <a:solidFill>
                        <a:srgbClr val="333333"/>
                      </a:solidFill>
                      <a:cs typeface="Times New Roman" pitchFamily="18" charset="0"/>
                    </a:rPr>
                    <a:t>Отношение к себе</a:t>
                  </a:r>
                </a:p>
                <a:p>
                  <a:pPr marL="142399" lvl="1" indent="-142399">
                    <a:lnSpc>
                      <a:spcPct val="90000"/>
                    </a:lnSpc>
                    <a:buClr>
                      <a:srgbClr val="000000"/>
                    </a:buClr>
                    <a:buFont typeface="Symbol" pitchFamily="18" charset="2"/>
                    <a:buChar char="·"/>
                    <a:defRPr/>
                  </a:pPr>
                  <a:r>
                    <a:rPr lang="ru-RU" sz="1200">
                      <a:solidFill>
                        <a:srgbClr val="333333"/>
                      </a:solidFill>
                      <a:cs typeface="Times New Roman" pitchFamily="18" charset="0"/>
                    </a:rPr>
                    <a:t>формирование </a:t>
                  </a:r>
                  <a:r>
                    <a:rPr lang="ru-RU" sz="1200" b="1">
                      <a:solidFill>
                        <a:srgbClr val="333333"/>
                      </a:solidFill>
                      <a:cs typeface="Times New Roman" pitchFamily="18" charset="0"/>
                    </a:rPr>
                    <a:t>образа Я</a:t>
                  </a:r>
                </a:p>
                <a:p>
                  <a:pPr marL="142399" indent="-142399">
                    <a:lnSpc>
                      <a:spcPct val="90000"/>
                    </a:lnSpc>
                    <a:buClr>
                      <a:srgbClr val="000000"/>
                    </a:buClr>
                    <a:buFont typeface="Symbol" pitchFamily="18" charset="2"/>
                    <a:buChar char="·"/>
                    <a:defRPr/>
                  </a:pPr>
                  <a:r>
                    <a:rPr lang="ru-RU" sz="1200">
                      <a:solidFill>
                        <a:srgbClr val="333333"/>
                      </a:solidFill>
                      <a:cs typeface="Times New Roman" pitchFamily="18" charset="0"/>
                    </a:rPr>
                    <a:t>формирование</a:t>
                  </a:r>
                  <a:r>
                    <a:rPr lang="ru-RU" sz="1200" b="1">
                      <a:solidFill>
                        <a:srgbClr val="333333"/>
                      </a:solidFill>
                      <a:cs typeface="Times New Roman" pitchFamily="18" charset="0"/>
                    </a:rPr>
                    <a:t> </a:t>
                  </a:r>
                  <a:r>
                    <a:rPr lang="ru-RU" sz="1200">
                      <a:solidFill>
                        <a:srgbClr val="333333"/>
                      </a:solidFill>
                      <a:cs typeface="Times New Roman" pitchFamily="18" charset="0"/>
                    </a:rPr>
                    <a:t>самооценки</a:t>
                  </a:r>
                  <a:endParaRPr lang="ru-RU" sz="1200" b="1">
                    <a:solidFill>
                      <a:srgbClr val="333333"/>
                    </a:solidFill>
                    <a:cs typeface="Times New Roman" pitchFamily="18" charset="0"/>
                  </a:endParaRPr>
                </a:p>
                <a:p>
                  <a:pPr marL="142399" indent="-142399">
                    <a:lnSpc>
                      <a:spcPct val="90000"/>
                    </a:lnSpc>
                    <a:buClr>
                      <a:srgbClr val="000000"/>
                    </a:buClr>
                    <a:buFont typeface="Symbol" pitchFamily="18" charset="2"/>
                    <a:buChar char="·"/>
                    <a:defRPr/>
                  </a:pPr>
                  <a:r>
                    <a:rPr lang="ru-RU" sz="1200">
                      <a:solidFill>
                        <a:srgbClr val="333333"/>
                      </a:solidFill>
                      <a:cs typeface="Times New Roman" pitchFamily="18" charset="0"/>
                    </a:rPr>
                    <a:t>формирование образа своего    будущего</a:t>
                  </a:r>
                  <a:r>
                    <a:rPr lang="ru-RU" sz="1200" b="1">
                      <a:solidFill>
                        <a:srgbClr val="333333"/>
                      </a:solidFill>
                      <a:cs typeface="Times New Roman" pitchFamily="18" charset="0"/>
                    </a:rPr>
                    <a:t>  </a:t>
                  </a:r>
                  <a:endParaRPr lang="ru-RU" sz="1200">
                    <a:solidFill>
                      <a:srgbClr val="333333"/>
                    </a:solidFill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152401" y="409575"/>
            <a:ext cx="8191500" cy="60007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84898" tIns="42450" rIns="84898" bIns="42450" anchor="ctr"/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2800" b="1">
                <a:solidFill>
                  <a:srgbClr val="333333"/>
                </a:solidFill>
                <a:cs typeface="Times New Roman" pitchFamily="18" charset="0"/>
              </a:rPr>
              <a:t>Программно-методический комплекс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800" b="1">
                <a:solidFill>
                  <a:srgbClr val="333333"/>
                </a:solidFill>
                <a:cs typeface="Times New Roman" pitchFamily="18" charset="0"/>
              </a:rPr>
              <a:t>«Радуга»</a:t>
            </a:r>
          </a:p>
        </p:txBody>
      </p:sp>
      <p:pic>
        <p:nvPicPr>
          <p:cNvPr id="15" name="Рисунок 6" descr="action-obrazovani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231409" y="205941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208684282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8178" y="1417781"/>
            <a:ext cx="8095816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mtClean="0">
                <a:solidFill>
                  <a:srgbClr val="000000"/>
                </a:solidFill>
                <a:latin typeface="Calibri" pitchFamily="34" charset="0"/>
              </a:rPr>
              <a:t>Цель 1. Содействие становлению у детей ценностных ориентаций</a:t>
            </a:r>
          </a:p>
          <a:p>
            <a:pPr marL="342900" lvl="0" indent="-342900">
              <a:lnSpc>
                <a:spcPct val="90000"/>
              </a:lnSpc>
              <a:buAutoNum type="arabicPeriod"/>
            </a:pPr>
            <a:r>
              <a:rPr lang="ru-RU" smtClean="0">
                <a:solidFill>
                  <a:srgbClr val="000000"/>
                </a:solidFill>
              </a:rPr>
              <a:t>Приобщать детей к общечеловеческим ценностям</a:t>
            </a:r>
          </a:p>
          <a:p>
            <a:pPr marL="342900" lvl="0" indent="-342900">
              <a:lnSpc>
                <a:spcPct val="90000"/>
              </a:lnSpc>
              <a:buAutoNum type="arabicPeriod"/>
            </a:pPr>
            <a:r>
              <a:rPr lang="ru-RU" smtClean="0">
                <a:solidFill>
                  <a:srgbClr val="000000"/>
                </a:solidFill>
                <a:latin typeface="Calibri" pitchFamily="34" charset="0"/>
              </a:rPr>
              <a:t>Приучать уважать права и достоинство других людей</a:t>
            </a:r>
          </a:p>
          <a:p>
            <a:pPr marL="342900" lvl="0" indent="-342900">
              <a:lnSpc>
                <a:spcPct val="90000"/>
              </a:lnSpc>
              <a:buAutoNum type="arabicPeriod"/>
            </a:pPr>
            <a:r>
              <a:rPr lang="ru-RU" smtClean="0">
                <a:solidFill>
                  <a:srgbClr val="000000"/>
                </a:solidFill>
              </a:rPr>
              <a:t>Формировать представление о добре и зле</a:t>
            </a:r>
          </a:p>
          <a:p>
            <a:pPr marL="342900" lvl="0" indent="-342900">
              <a:lnSpc>
                <a:spcPct val="90000"/>
              </a:lnSpc>
              <a:buAutoNum type="arabicPeriod"/>
            </a:pPr>
            <a:r>
              <a:rPr lang="ru-RU" smtClean="0">
                <a:solidFill>
                  <a:srgbClr val="000000"/>
                </a:solidFill>
                <a:latin typeface="Calibri" pitchFamily="34" charset="0"/>
              </a:rPr>
              <a:t>Способствовать проявлению уважения ко всему живому</a:t>
            </a:r>
          </a:p>
          <a:p>
            <a:pPr lvl="0">
              <a:lnSpc>
                <a:spcPct val="90000"/>
              </a:lnSpc>
            </a:pPr>
            <a:r>
              <a:rPr lang="ru-RU" smtClean="0">
                <a:solidFill>
                  <a:srgbClr val="000000"/>
                </a:solidFill>
              </a:rPr>
              <a:t>Цель 2. Формирование положительного отношения к себе</a:t>
            </a:r>
          </a:p>
          <a:p>
            <a:pPr marL="342900" lvl="0" indent="-342900">
              <a:lnSpc>
                <a:spcPct val="90000"/>
              </a:lnSpc>
              <a:buAutoNum type="arabicPeriod"/>
            </a:pPr>
            <a:r>
              <a:rPr lang="ru-RU" smtClean="0">
                <a:solidFill>
                  <a:srgbClr val="000000"/>
                </a:solidFill>
                <a:latin typeface="Calibri" pitchFamily="34" charset="0"/>
              </a:rPr>
              <a:t>Поддерживать убеждение каждого ребенка в том, что в нем много хорошего, и сообщать об этих достоинствах детям, родителям</a:t>
            </a:r>
          </a:p>
          <a:p>
            <a:pPr marL="342900" lvl="0" indent="-342900">
              <a:lnSpc>
                <a:spcPct val="90000"/>
              </a:lnSpc>
              <a:buAutoNum type="arabicPeriod"/>
            </a:pPr>
            <a:r>
              <a:rPr lang="ru-RU" smtClean="0">
                <a:solidFill>
                  <a:srgbClr val="000000"/>
                </a:solidFill>
              </a:rPr>
              <a:t>Развивать различение ребенком положительного отношения к себе в целом и критических оценок результатов своих действий</a:t>
            </a:r>
          </a:p>
          <a:p>
            <a:pPr lvl="0">
              <a:lnSpc>
                <a:spcPct val="90000"/>
              </a:lnSpc>
            </a:pPr>
            <a:r>
              <a:rPr lang="ru-RU" smtClean="0">
                <a:solidFill>
                  <a:srgbClr val="000000"/>
                </a:solidFill>
                <a:latin typeface="Calibri" pitchFamily="34" charset="0"/>
              </a:rPr>
              <a:t>Цель 3. Воспитание положительного отношения к другим людям</a:t>
            </a:r>
          </a:p>
          <a:p>
            <a:pPr marL="342900" lvl="0" indent="-342900">
              <a:lnSpc>
                <a:spcPct val="90000"/>
              </a:lnSpc>
              <a:buAutoNum type="arabicPeriod"/>
            </a:pPr>
            <a:r>
              <a:rPr lang="ru-RU" smtClean="0">
                <a:solidFill>
                  <a:srgbClr val="000000"/>
                </a:solidFill>
              </a:rPr>
              <a:t>Воспитывать доброжелательное отношение, уважение прав сверстников и сотрудничество</a:t>
            </a:r>
          </a:p>
          <a:p>
            <a:pPr marL="342900" lvl="0" indent="-342900">
              <a:lnSpc>
                <a:spcPct val="90000"/>
              </a:lnSpc>
              <a:buAutoNum type="arabicPeriod"/>
            </a:pPr>
            <a:r>
              <a:rPr lang="ru-RU" smtClean="0">
                <a:solidFill>
                  <a:srgbClr val="000000"/>
                </a:solidFill>
                <a:latin typeface="Calibri" pitchFamily="34" charset="0"/>
              </a:rPr>
              <a:t>Воспитывать культуру поведения</a:t>
            </a:r>
          </a:p>
          <a:p>
            <a:pPr lvl="0">
              <a:lnSpc>
                <a:spcPct val="90000"/>
              </a:lnSpc>
            </a:pPr>
            <a:r>
              <a:rPr lang="ru-RU" smtClean="0">
                <a:solidFill>
                  <a:srgbClr val="000000"/>
                </a:solidFill>
              </a:rPr>
              <a:t>Цель 4. Воспитание положительного отношения к окружающему миру</a:t>
            </a:r>
          </a:p>
          <a:p>
            <a:pPr lvl="0">
              <a:lnSpc>
                <a:spcPct val="90000"/>
              </a:lnSpc>
            </a:pPr>
            <a:r>
              <a:rPr lang="ru-RU" smtClean="0">
                <a:solidFill>
                  <a:srgbClr val="000000"/>
                </a:solidFill>
                <a:latin typeface="Calibri" pitchFamily="34" charset="0"/>
              </a:rPr>
              <a:t>1. Воспитывать чувство любви и уважения к своей стране России</a:t>
            </a: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333375" y="523874"/>
            <a:ext cx="7972427" cy="790575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ru-RU" sz="2000" b="1">
                <a:solidFill>
                  <a:srgbClr val="333333"/>
                </a:solidFill>
                <a:latin typeface="+mn-lt"/>
              </a:rPr>
              <a:t>Рабочая программа воспитания: формулировка целей и задач воспитания </a:t>
            </a:r>
            <a:r>
              <a:rPr lang="ru-RU" sz="2000" b="1" smtClean="0">
                <a:solidFill>
                  <a:srgbClr val="333333"/>
                </a:solidFill>
                <a:latin typeface="+mn-lt"/>
              </a:rPr>
              <a:t>на </a:t>
            </a:r>
            <a:r>
              <a:rPr lang="ru-RU" sz="2000" b="1">
                <a:solidFill>
                  <a:srgbClr val="333333"/>
                </a:solidFill>
                <a:latin typeface="+mn-lt"/>
              </a:rPr>
              <a:t>основе программы </a:t>
            </a:r>
            <a:r>
              <a:rPr lang="ru-RU" sz="2000" b="1" smtClean="0">
                <a:solidFill>
                  <a:srgbClr val="333333"/>
                </a:solidFill>
                <a:latin typeface="+mn-lt"/>
              </a:rPr>
              <a:t>«Радуга»</a:t>
            </a:r>
            <a:endParaRPr lang="ru-RU" sz="2000" b="1">
              <a:solidFill>
                <a:srgbClr val="333333"/>
              </a:solidFill>
              <a:latin typeface="+mn-lt"/>
            </a:endParaRPr>
          </a:p>
        </p:txBody>
      </p:sp>
      <p:pic>
        <p:nvPicPr>
          <p:cNvPr id="5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231409" y="205941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117688233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0267" y="1679418"/>
            <a:ext cx="7686935" cy="64632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C00000"/>
              </a:buClr>
              <a:defRPr/>
            </a:pPr>
            <a:r>
              <a:rPr lang="ru-RU" altLang="ru-RU" sz="2000" b="1">
                <a:latin typeface="Calibri" pitchFamily="34" charset="0"/>
                <a:cs typeface="Arial"/>
              </a:rPr>
              <a:t>Культурная неустойчивость окружающего мира, смешение культур в совокупности с многоязычностью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2193" y="2972742"/>
            <a:ext cx="7871208" cy="923328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000" b="1">
                <a:latin typeface="Calibri" pitchFamily="34" charset="0"/>
              </a:rPr>
              <a:t>разностность и иногда противоречивость предлагаемых разными культурами образцов поведения и образцов отношения к окружающему миру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064" y="4441678"/>
            <a:ext cx="8078162" cy="1200327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000" b="1">
                <a:latin typeface="Calibri" pitchFamily="34" charset="0"/>
                <a:cs typeface="Arial"/>
                <a:sym typeface="Wingdings 3" pitchFamily="18" charset="2"/>
              </a:rPr>
              <a:t>актуально не столько вооружить детей готовыми образцами поведения, но и сформировать у них базовую систему ценностей, основу морального, нравственного поведения ребенка в течение всей жизни</a:t>
            </a:r>
            <a:endParaRPr lang="ru-RU" altLang="ru-RU" sz="2000" b="1">
              <a:latin typeface="Calibri" pitchFamily="34" charset="0"/>
              <a:cs typeface="Arial"/>
            </a:endParaRPr>
          </a:p>
        </p:txBody>
      </p:sp>
      <p:sp>
        <p:nvSpPr>
          <p:cNvPr id="2" name="Двойная стрелка влево/вправо 1"/>
          <p:cNvSpPr/>
          <p:nvPr/>
        </p:nvSpPr>
        <p:spPr>
          <a:xfrm rot="16200000" flipH="1">
            <a:off x="4284838" y="2515516"/>
            <a:ext cx="612000" cy="360000"/>
          </a:xfrm>
          <a:prstGeom prst="leftRightArrow">
            <a:avLst>
              <a:gd name="adj1" fmla="val 42303"/>
              <a:gd name="adj2" fmla="val 6154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ru-RU" sz="1266"/>
          </a:p>
        </p:txBody>
      </p:sp>
      <p:sp>
        <p:nvSpPr>
          <p:cNvPr id="25" name="Двойная стрелка влево/вправо 24"/>
          <p:cNvSpPr/>
          <p:nvPr/>
        </p:nvSpPr>
        <p:spPr>
          <a:xfrm rot="16200000" flipH="1">
            <a:off x="4294363" y="4019786"/>
            <a:ext cx="612000" cy="360000"/>
          </a:xfrm>
          <a:prstGeom prst="leftRightArrow">
            <a:avLst>
              <a:gd name="adj1" fmla="val 42303"/>
              <a:gd name="adj2" fmla="val 6154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ru-RU" sz="1266"/>
          </a:p>
        </p:txBody>
      </p:sp>
      <p:sp>
        <p:nvSpPr>
          <p:cNvPr id="8" name="Заголовок 3"/>
          <p:cNvSpPr txBox="1"/>
          <p:nvPr/>
        </p:nvSpPr>
        <p:spPr>
          <a:xfrm>
            <a:off x="396703" y="1053101"/>
            <a:ext cx="8028270" cy="4589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sz="3600" kern="1200" cap="none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ru-RU" sz="2800" b="1">
                <a:solidFill>
                  <a:srgbClr val="333333"/>
                </a:solidFill>
                <a:effectLst/>
                <a:latin typeface="+mn-lt"/>
              </a:rPr>
              <a:t>Современная социокультурная ситуация</a:t>
            </a:r>
          </a:p>
        </p:txBody>
      </p:sp>
      <p:sp>
        <p:nvSpPr>
          <p:cNvPr id="9" name="Заголовок 3"/>
          <p:cNvSpPr txBox="1"/>
          <p:nvPr/>
        </p:nvSpPr>
        <p:spPr>
          <a:xfrm>
            <a:off x="90298" y="508757"/>
            <a:ext cx="8186929" cy="49136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sz="3600" kern="1200" cap="none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ru-RU" sz="2800" b="1">
                <a:solidFill>
                  <a:srgbClr val="333333"/>
                </a:solidFill>
                <a:effectLst/>
                <a:latin typeface="+mn-lt"/>
              </a:rPr>
              <a:t>Целевой раздел: значимые характеристики </a:t>
            </a:r>
          </a:p>
        </p:txBody>
      </p:sp>
      <p:pic>
        <p:nvPicPr>
          <p:cNvPr id="10" name="Рисунок 6" descr="action-obrazovani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246364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:p15="http://schemas.microsoft.com/office/powerpoint/2012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о для работы\Дети\stock-photo-68558695-mother-teaching-her-children-how-to-gard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5284335" y="3230670"/>
            <a:ext cx="3016205" cy="203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15" descr="Happy in rain stock phot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311188" y="1129309"/>
            <a:ext cx="3349471" cy="23990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11189" y="4580091"/>
            <a:ext cx="3930971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2000" b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через поддержку </a:t>
            </a:r>
            <a:r>
              <a:rPr lang="ru-RU" altLang="ru-RU" sz="2000" b="1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естественных процессов </a:t>
            </a:r>
            <a:r>
              <a:rPr lang="ru-RU" altLang="ru-RU" sz="2000" b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развития, воспитания и обучения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9999-088B-4340-93C4-341966A493A4}" type="slidenum">
              <a:rPr lang="ru-RU" altLang="ru-RU" smtClean="0"/>
              <a:pPr/>
              <a:t>46</a:t>
            </a:fld>
            <a:endParaRPr lang="ru-RU" altLang="ru-RU"/>
          </a:p>
        </p:txBody>
      </p:sp>
      <p:pic>
        <p:nvPicPr>
          <p:cNvPr id="8" name="Picture 4" descr="ÐÐ°ÑÑÐ¸Ð½ÐºÐ¸ Ð¿Ð¾ Ð·Ð°Ð¿ÑÐ¾ÑÑ ÑÐµÐ±ÐµÐ½Ð¾Ðº Ð¸ Ð¿Ð»Ð°Ð½ÑÐµÑ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2568511" y="2610851"/>
            <a:ext cx="2898841" cy="1876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93748" y="548475"/>
            <a:ext cx="8532812" cy="56221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ru-RU" altLang="ru-RU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ФГОС: Цель детского сада</a:t>
            </a:r>
          </a:p>
        </p:txBody>
      </p:sp>
      <p:sp>
        <p:nvSpPr>
          <p:cNvPr id="9" name="Заголовок 3"/>
          <p:cNvSpPr txBox="1"/>
          <p:nvPr/>
        </p:nvSpPr>
        <p:spPr>
          <a:xfrm>
            <a:off x="519727" y="295274"/>
            <a:ext cx="8028270" cy="42480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sz="3600" kern="1200" cap="none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ru-RU" sz="2000" b="1">
                <a:solidFill>
                  <a:srgbClr val="333333"/>
                </a:solidFill>
                <a:effectLst/>
                <a:latin typeface="+mn-lt"/>
              </a:rPr>
              <a:t>Целевой раздел: планируемые результаты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740304" y="1314112"/>
            <a:ext cx="3527396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2000" b="1">
                <a:solidFill>
                  <a:srgbClr val="333333"/>
                </a:solidFill>
                <a:latin typeface="Calibri" pitchFamily="34" charset="0"/>
                <a:cs typeface="Arial" pitchFamily="34" charset="0"/>
              </a:rPr>
              <a:t>Обеспечить детям полноценное и радостное  проживание детства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000" b="1">
                <a:solidFill>
                  <a:srgbClr val="333333"/>
                </a:solidFill>
                <a:latin typeface="Calibri" pitchFamily="34" charset="0"/>
                <a:cs typeface="Arial" pitchFamily="34" charset="0"/>
              </a:rPr>
              <a:t>как уникального периода развития и формирования личности ребенка</a:t>
            </a:r>
          </a:p>
        </p:txBody>
      </p:sp>
      <p:pic>
        <p:nvPicPr>
          <p:cNvPr id="11" name="Рисунок 6" descr="action-obrazovani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1118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:p15="http://schemas.microsoft.com/office/powerpoint/2012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325964" y="1066800"/>
            <a:ext cx="7608363" cy="4286250"/>
            <a:chOff x="53828" y="858546"/>
            <a:chExt cx="8565989" cy="4305492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347018" y="858546"/>
              <a:ext cx="8272799" cy="2073244"/>
              <a:chOff x="347018" y="759145"/>
              <a:chExt cx="8272799" cy="2073244"/>
            </a:xfrm>
          </p:grpSpPr>
          <p:pic>
            <p:nvPicPr>
              <p:cNvPr id="4" name="Рисунок 37" descr="Young Explorer stock photo"/>
              <p:cNvPicPr preferRelativeResize="0"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:p15="http://schemas.microsoft.com/office/powerpoint/2012/main" xmlns:p14="http://schemas.microsoft.com/office/powerpoint/2010/main" xmlns=""/>
                  </a:ext>
                </a:extLst>
              </a:blip>
              <a:stretch>
                <a:fillRect/>
              </a:stretch>
            </p:blipFill>
            <p:spPr bwMode="auto">
              <a:xfrm>
                <a:off x="347018" y="787593"/>
                <a:ext cx="2928982" cy="204479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" name="Rectangle 7"/>
              <p:cNvSpPr>
                <a:spLocks noChangeArrowheads="1"/>
              </p:cNvSpPr>
              <p:nvPr/>
            </p:nvSpPr>
            <p:spPr bwMode="auto">
              <a:xfrm>
                <a:off x="1638000" y="2369576"/>
                <a:ext cx="1512172" cy="346190"/>
              </a:xfrm>
              <a:prstGeom prst="rect">
                <a:avLst/>
              </a:prstGeom>
              <a:no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 eaLnBrk="1" hangingPunct="1"/>
                <a:r>
                  <a:rPr lang="ru-RU" altLang="ru-RU" sz="2000" b="1">
                    <a:ln w="11430"/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rPr>
                  <a:t>АКТИВНЫЙ</a:t>
                </a:r>
              </a:p>
            </p:txBody>
          </p:sp>
          <p:pic>
            <p:nvPicPr>
              <p:cNvPr id="8" name="Рисунок 10" descr="Taste of mother nature stock photo"/>
              <p:cNvPicPr preferRelativeResize="0"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:p15="http://schemas.microsoft.com/office/powerpoint/2012/main" xmlns:p14="http://schemas.microsoft.com/office/powerpoint/2010/main" xmlns=""/>
                  </a:ext>
                </a:extLst>
              </a:blip>
              <a:stretch>
                <a:fillRect/>
              </a:stretch>
            </p:blipFill>
            <p:spPr bwMode="auto">
              <a:xfrm>
                <a:off x="5544504" y="859476"/>
                <a:ext cx="2908289" cy="19729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5681019" y="759145"/>
                <a:ext cx="2938798" cy="228429"/>
              </a:xfrm>
              <a:prstGeom prst="rect">
                <a:avLst/>
              </a:prstGeom>
              <a:no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 eaLnBrk="1" hangingPunct="1"/>
                <a:r>
                  <a:rPr lang="ru-RU" altLang="ru-RU" sz="2000" b="1" cap="all">
                    <a:ln w="0"/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  <a:reflection blurRad="12700" stA="50000" endPos="50000" dist="5000" dir="5400000" sy="-100000" rotWithShape="0"/>
                    </a:effectLst>
                    <a:cs typeface="Times New Roman" pitchFamily="18" charset="0"/>
                  </a:rPr>
                  <a:t>ЛЮБОЗНАТЕЛЬНЫЙ</a:t>
                </a:r>
              </a:p>
            </p:txBody>
          </p:sp>
          <p:pic>
            <p:nvPicPr>
              <p:cNvPr id="12" name="Рисунок 13" descr="Curious African American boy using magnifying glass to study ins stock photo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:p15="http://schemas.microsoft.com/office/powerpoint/2012/main" xmlns:p14="http://schemas.microsoft.com/office/powerpoint/2010/main" xmlns=""/>
                  </a:ext>
                </a:extLst>
              </a:blip>
              <a:stretch>
                <a:fillRect/>
              </a:stretch>
            </p:blipFill>
            <p:spPr bwMode="auto">
              <a:xfrm>
                <a:off x="3194994" y="787592"/>
                <a:ext cx="2286000" cy="204479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3293880" y="845255"/>
                <a:ext cx="2012263" cy="258330"/>
              </a:xfrm>
              <a:prstGeom prst="rect">
                <a:avLst/>
              </a:prstGeom>
              <a:no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1" hangingPunct="1"/>
                <a:r>
                  <a:rPr lang="ru-RU" altLang="ru-RU" sz="2000" b="1" cap="all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  <a:reflection blurRad="12700" stA="28000" endPos="45000" dist="1000" dir="5400000" sy="-100000" algn="bl" rotWithShape="0"/>
                    </a:effectLst>
                    <a:cs typeface="Times New Roman" pitchFamily="18" charset="0"/>
                  </a:rPr>
                  <a:t>ИНИЦИАТИВНЫЙ</a:t>
                </a:r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53828" y="2926381"/>
              <a:ext cx="8480198" cy="2237657"/>
              <a:chOff x="53828" y="2926381"/>
              <a:chExt cx="8480198" cy="2237657"/>
            </a:xfrm>
          </p:grpSpPr>
          <p:pic>
            <p:nvPicPr>
              <p:cNvPr id="13" name="Рисунок 14" descr="Daycare Activities stock photo"/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:p15="http://schemas.microsoft.com/office/powerpoint/2012/main" xmlns:p14="http://schemas.microsoft.com/office/powerpoint/2010/main" xmlns=""/>
                  </a:ext>
                </a:extLst>
              </a:blip>
              <a:stretch>
                <a:fillRect/>
              </a:stretch>
            </p:blipFill>
            <p:spPr bwMode="auto">
              <a:xfrm>
                <a:off x="5688504" y="3178267"/>
                <a:ext cx="2845522" cy="19283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" name="Рисунок 11" descr="Little boy with a binocular stock photo"/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:p15="http://schemas.microsoft.com/office/powerpoint/2012/main" xmlns:p14="http://schemas.microsoft.com/office/powerpoint/2010/main" xmlns=""/>
                  </a:ext>
                </a:extLst>
              </a:blip>
              <a:stretch>
                <a:fillRect/>
              </a:stretch>
            </p:blipFill>
            <p:spPr bwMode="auto">
              <a:xfrm>
                <a:off x="223033" y="2926381"/>
                <a:ext cx="2894036" cy="217068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Rectangle 7"/>
              <p:cNvSpPr>
                <a:spLocks noChangeArrowheads="1"/>
              </p:cNvSpPr>
              <p:nvPr/>
            </p:nvSpPr>
            <p:spPr bwMode="auto">
              <a:xfrm>
                <a:off x="53828" y="3034671"/>
                <a:ext cx="3096344" cy="311641"/>
              </a:xfrm>
              <a:prstGeom prst="rect">
                <a:avLst/>
              </a:prstGeom>
              <a:no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1" hangingPunct="1"/>
                <a:r>
                  <a:rPr lang="ru-RU" altLang="ru-RU" sz="20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rPr>
                  <a:t>САМОСТОЯТЕЛЬНЫЙ</a:t>
                </a:r>
              </a:p>
            </p:txBody>
          </p:sp>
          <p:pic>
            <p:nvPicPr>
              <p:cNvPr id="10" name="Рисунок 19" descr="Little girl exploring stock photo"/>
              <p:cNvPicPr preferRelativeResize="0"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:p15="http://schemas.microsoft.com/office/powerpoint/2012/main" xmlns:p14="http://schemas.microsoft.com/office/powerpoint/2010/main" xmlns=""/>
                  </a:ext>
                </a:extLst>
              </a:blip>
              <a:stretch>
                <a:fillRect/>
              </a:stretch>
            </p:blipFill>
            <p:spPr bwMode="auto">
              <a:xfrm>
                <a:off x="3131840" y="2968038"/>
                <a:ext cx="2592000" cy="2196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3139923" y="3000122"/>
                <a:ext cx="5394103" cy="346190"/>
              </a:xfrm>
              <a:prstGeom prst="rect">
                <a:avLst/>
              </a:prstGeom>
              <a:no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 eaLnBrk="1" hangingPunct="1"/>
                <a:r>
                  <a:rPr lang="ru-RU" altLang="ru-RU" sz="2000" b="1" cap="all">
                    <a:ln w="11430"/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rPr>
                  <a:t>Исследователь и первооткрыватель</a:t>
                </a:r>
              </a:p>
            </p:txBody>
          </p:sp>
          <p:sp>
            <p:nvSpPr>
              <p:cNvPr id="15" name="Rectangle 7"/>
              <p:cNvSpPr>
                <a:spLocks noChangeArrowheads="1"/>
              </p:cNvSpPr>
              <p:nvPr/>
            </p:nvSpPr>
            <p:spPr bwMode="auto">
              <a:xfrm>
                <a:off x="416060" y="4659982"/>
                <a:ext cx="2139714" cy="311641"/>
              </a:xfrm>
              <a:prstGeom prst="rect">
                <a:avLst/>
              </a:prstGeom>
              <a:no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1" hangingPunct="1"/>
                <a:r>
                  <a:rPr lang="ru-RU" altLang="ru-RU" sz="2000" b="1" cap="all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rPr>
                  <a:t>ответственный</a:t>
                </a:r>
              </a:p>
            </p:txBody>
          </p:sp>
        </p:grpSp>
      </p:grp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400050" y="152401"/>
            <a:ext cx="7915276" cy="676275"/>
          </a:xfrm>
        </p:spPr>
        <p:txBody>
          <a:bodyPr>
            <a:noAutofit/>
          </a:bodyPr>
          <a:lstStyle/>
          <a:p>
            <a:r>
              <a:rPr lang="ru-RU" sz="2000" b="1">
                <a:solidFill>
                  <a:srgbClr val="333333"/>
                </a:solidFill>
                <a:latin typeface="+mn-lt"/>
              </a:rPr>
              <a:t>Целевые ориентиры ФГОС</a:t>
            </a:r>
            <a:r>
              <a:rPr lang="ru-RU" sz="2000" b="1">
                <a:solidFill>
                  <a:srgbClr val="333333"/>
                </a:solidFill>
                <a:latin typeface="Calibri Light" pitchFamily="34" charset="0"/>
              </a:rPr>
              <a:t/>
            </a:r>
            <a:br>
              <a:rPr lang="ru-RU" sz="2000" b="1">
                <a:solidFill>
                  <a:srgbClr val="333333"/>
                </a:solidFill>
                <a:latin typeface="Calibri Light" pitchFamily="34" charset="0"/>
              </a:rPr>
            </a:br>
            <a:r>
              <a:rPr lang="ru-RU" sz="2000" b="1" smtClean="0">
                <a:solidFill>
                  <a:srgbClr val="333333"/>
                </a:solidFill>
                <a:latin typeface="+mn-lt"/>
              </a:rPr>
              <a:t>Результат </a:t>
            </a:r>
            <a:r>
              <a:rPr lang="ru-RU" sz="2000" b="1">
                <a:solidFill>
                  <a:srgbClr val="333333"/>
                </a:solidFill>
                <a:latin typeface="+mn-lt"/>
              </a:rPr>
              <a:t>дошкольного образования РЕБЁНОК: </a:t>
            </a:r>
          </a:p>
        </p:txBody>
      </p:sp>
      <p:pic>
        <p:nvPicPr>
          <p:cNvPr id="22" name="Рисунок 6" descr="action-obrazovanie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957257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:p15="http://schemas.microsoft.com/office/powerpoint/2012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48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198083" y="1172641"/>
            <a:ext cx="4032448" cy="5909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>
                <a:latin typeface="Calibri" pitchFamily="34" charset="0"/>
              </a:rPr>
              <a:t>Целевые ориентиры ФГОС дошкольного образования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8667" y="1866819"/>
            <a:ext cx="2628000" cy="3139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>
                <a:latin typeface="Calibri" pitchFamily="34" charset="0"/>
              </a:rPr>
              <a:t>Портрет выпускника ДОО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58523" y="1866819"/>
            <a:ext cx="2196000" cy="3139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>
                <a:latin typeface="Calibri" pitchFamily="34" charset="0"/>
              </a:rPr>
              <a:t>Приобретенный опыт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41570" y="1866819"/>
            <a:ext cx="3240000" cy="3139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>
                <a:latin typeface="Calibri" pitchFamily="34" charset="0"/>
              </a:rPr>
              <a:t>Предпосылки УУД (личностные)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8667" y="2435398"/>
            <a:ext cx="2628000" cy="27930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174625" lvl="0" indent="-174625">
              <a:lnSpc>
                <a:spcPct val="90000"/>
              </a:lnSpc>
              <a:buFont typeface="Arial" pitchFamily="34" charset="0"/>
              <a:buChar char="•"/>
            </a:pPr>
            <a:r>
              <a:rPr lang="ru-RU" sz="1500">
                <a:latin typeface="Calibri" pitchFamily="34" charset="0"/>
              </a:rPr>
              <a:t>любит свою семью, принимает её ценности</a:t>
            </a:r>
          </a:p>
          <a:p>
            <a:pPr marL="174625" lvl="0" indent="-174625">
              <a:lnSpc>
                <a:spcPct val="90000"/>
              </a:lnSpc>
              <a:buFont typeface="Arial" pitchFamily="34" charset="0"/>
              <a:buChar char="•"/>
            </a:pPr>
            <a:r>
              <a:rPr lang="ru-RU" sz="1500">
                <a:latin typeface="Calibri" pitchFamily="34" charset="0"/>
              </a:rPr>
              <a:t>проявляет интерес к истории своей страны,  своего края, своего народа и  его традициям</a:t>
            </a:r>
          </a:p>
          <a:p>
            <a:pPr marL="174625" lvl="0" indent="-174625">
              <a:lnSpc>
                <a:spcPct val="90000"/>
              </a:lnSpc>
              <a:buFont typeface="Arial" pitchFamily="34" charset="0"/>
              <a:buChar char="•"/>
            </a:pPr>
            <a:r>
              <a:rPr lang="ru-RU" sz="1500">
                <a:latin typeface="Calibri" pitchFamily="34" charset="0"/>
              </a:rPr>
              <a:t>осознаёт свои качества, индивидуальные особенности и  возможности, способен к дифференцированной самооценке</a:t>
            </a:r>
          </a:p>
          <a:p>
            <a:pPr>
              <a:lnSpc>
                <a:spcPct val="90000"/>
              </a:lnSpc>
            </a:pPr>
            <a:r>
              <a:rPr lang="ru-RU" sz="1500">
                <a:latin typeface="Calibri" pitchFamily="34" charset="0"/>
              </a:rPr>
              <a:t>И т.д.</a:t>
            </a:r>
            <a:endParaRPr lang="ru-RU" sz="1500" b="1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8523" y="2435398"/>
            <a:ext cx="2196000" cy="27930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174625" indent="-174625">
              <a:lnSpc>
                <a:spcPct val="90000"/>
              </a:lnSpc>
              <a:buFont typeface="Arial" pitchFamily="34" charset="0"/>
              <a:buChar char="•"/>
            </a:pPr>
            <a:r>
              <a:rPr lang="ru-RU" sz="1500">
                <a:latin typeface="Calibri" pitchFamily="34" charset="0"/>
              </a:rPr>
              <a:t>опыт совместной деятельности</a:t>
            </a:r>
          </a:p>
          <a:p>
            <a:pPr marL="174625" indent="-174625">
              <a:lnSpc>
                <a:spcPct val="90000"/>
              </a:lnSpc>
              <a:buFont typeface="Arial" pitchFamily="34" charset="0"/>
              <a:buChar char="•"/>
            </a:pPr>
            <a:r>
              <a:rPr lang="ru-RU" sz="1500">
                <a:latin typeface="Calibri" pitchFamily="34" charset="0"/>
              </a:rPr>
              <a:t>опыт планирования собственной деятельности, ее самооценки и коррекции</a:t>
            </a:r>
          </a:p>
          <a:p>
            <a:pPr marL="174625" indent="-174625">
              <a:lnSpc>
                <a:spcPct val="90000"/>
              </a:lnSpc>
              <a:buFont typeface="Arial" pitchFamily="34" charset="0"/>
              <a:buChar char="•"/>
            </a:pPr>
            <a:r>
              <a:rPr lang="ru-RU" sz="1500">
                <a:latin typeface="Calibri" pitchFamily="34" charset="0"/>
              </a:rPr>
              <a:t>опыт «ошибок»</a:t>
            </a:r>
          </a:p>
          <a:p>
            <a:pPr marL="174625" indent="-174625">
              <a:lnSpc>
                <a:spcPct val="90000"/>
              </a:lnSpc>
              <a:buFont typeface="Arial" pitchFamily="34" charset="0"/>
              <a:buChar char="•"/>
            </a:pPr>
            <a:r>
              <a:rPr lang="ru-RU" sz="1500">
                <a:latin typeface="Calibri" pitchFamily="34" charset="0"/>
              </a:rPr>
              <a:t>опыт улаживания конфликтов «мирным» путем</a:t>
            </a:r>
          </a:p>
          <a:p>
            <a:pPr marL="174625" indent="-174625">
              <a:lnSpc>
                <a:spcPct val="90000"/>
              </a:lnSpc>
              <a:buFont typeface="Arial" pitchFamily="34" charset="0"/>
              <a:buChar char="•"/>
            </a:pPr>
            <a:r>
              <a:rPr lang="ru-RU" sz="1500">
                <a:latin typeface="Calibri" pitchFamily="34" charset="0"/>
              </a:rPr>
              <a:t>опыт выражения своего мнения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41570" y="2331524"/>
            <a:ext cx="3240360" cy="30008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174625" lvl="0" indent="-174625">
              <a:lnSpc>
                <a:spcPct val="90000"/>
              </a:lnSpc>
              <a:buFont typeface="Arial" pitchFamily="34" charset="0"/>
              <a:buChar char="•"/>
            </a:pPr>
            <a:r>
              <a:rPr lang="ru-RU" sz="1500">
                <a:latin typeface="Calibri" pitchFamily="34" charset="0"/>
              </a:rPr>
              <a:t>на основе усвоения основных моральных норм  формируются внутренние этические инстанции, включающие систему моральных образцов поведения и требований, предъявляемых взрослыми, что обеспечивает становление предпосылок моральной саморегуляции; </a:t>
            </a:r>
          </a:p>
          <a:p>
            <a:pPr marL="174625" lvl="0" indent="-174625">
              <a:lnSpc>
                <a:spcPct val="90000"/>
              </a:lnSpc>
              <a:buFont typeface="Arial" pitchFamily="34" charset="0"/>
              <a:buChar char="•"/>
            </a:pPr>
            <a:r>
              <a:rPr lang="ru-RU" sz="1500">
                <a:latin typeface="Calibri" pitchFamily="34" charset="0"/>
              </a:rPr>
              <a:t>сформированы представления о нравственных нормах и понятиях (любовь, долг, ответственность, честность, правдивость, доброта, справедливость)</a:t>
            </a:r>
            <a:endParaRPr lang="ru-RU" sz="1500" b="1">
              <a:latin typeface="Calibri" pitchFamily="34" charset="0"/>
            </a:endParaRPr>
          </a:p>
        </p:txBody>
      </p:sp>
      <p:sp>
        <p:nvSpPr>
          <p:cNvPr id="12" name="Заголовок 3"/>
          <p:cNvSpPr txBox="1"/>
          <p:nvPr/>
        </p:nvSpPr>
        <p:spPr>
          <a:xfrm>
            <a:off x="1390650" y="247650"/>
            <a:ext cx="6553200" cy="666751"/>
          </a:xfrm>
          <a:prstGeom prst="rect">
            <a:avLst/>
          </a:prstGeom>
        </p:spPr>
        <p:txBody>
          <a:bodyPr vert="horz" rtlCol="0" anchor="b" anchorCtr="0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3600" kern="1200" cap="none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ru-RU" sz="2800" b="1">
                <a:solidFill>
                  <a:srgbClr val="333333"/>
                </a:solidFill>
                <a:effectLst/>
                <a:latin typeface="+mn-lt"/>
              </a:rPr>
              <a:t>Целевой раздел: </a:t>
            </a:r>
          </a:p>
          <a:p>
            <a:pPr>
              <a:lnSpc>
                <a:spcPct val="85000"/>
              </a:lnSpc>
            </a:pPr>
            <a:r>
              <a:rPr lang="ru-RU" sz="2800" b="1">
                <a:solidFill>
                  <a:srgbClr val="333333"/>
                </a:solidFill>
                <a:effectLst/>
                <a:latin typeface="+mn-lt"/>
              </a:rPr>
              <a:t>Планируемые результаты воспитания </a:t>
            </a:r>
          </a:p>
        </p:txBody>
      </p:sp>
      <p:pic>
        <p:nvPicPr>
          <p:cNvPr id="13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3851546031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47650"/>
            <a:ext cx="7901880" cy="571500"/>
          </a:xfrm>
        </p:spPr>
        <p:txBody>
          <a:bodyPr/>
          <a:lstStyle/>
          <a:p>
            <a:r>
              <a:rPr lang="ru-RU" sz="2800" b="1">
                <a:solidFill>
                  <a:srgbClr val="333333"/>
                </a:solidFill>
                <a:latin typeface="+mn-lt"/>
              </a:rPr>
              <a:t>Компоненты воспитания</a:t>
            </a:r>
          </a:p>
        </p:txBody>
      </p:sp>
      <p:sp>
        <p:nvSpPr>
          <p:cNvPr id="3" name="AutoShape 6" descr="Почтовая бумага"/>
          <p:cNvSpPr>
            <a:spLocks noChangeArrowheads="1"/>
          </p:cNvSpPr>
          <p:nvPr/>
        </p:nvSpPr>
        <p:spPr bwMode="auto">
          <a:xfrm>
            <a:off x="251520" y="1019451"/>
            <a:ext cx="2412000" cy="1044000"/>
          </a:xfrm>
          <a:prstGeom prst="round2DiagRect">
            <a:avLst/>
          </a:prstGeom>
          <a:solidFill>
            <a:srgbClr val="E1FFE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sz="1600" b="1" u="sng">
                <a:solidFill>
                  <a:schemeClr val="tx1"/>
                </a:solidFill>
              </a:rPr>
              <a:t>Содержательный</a:t>
            </a:r>
          </a:p>
          <a:p>
            <a:pPr algn="ctr">
              <a:lnSpc>
                <a:spcPct val="90000"/>
              </a:lnSpc>
            </a:pPr>
            <a:r>
              <a:rPr lang="ru-RU" sz="1600" b="1">
                <a:solidFill>
                  <a:schemeClr val="tx1"/>
                </a:solidFill>
              </a:rPr>
              <a:t>представления ребенка </a:t>
            </a:r>
          </a:p>
          <a:p>
            <a:pPr algn="ctr">
              <a:lnSpc>
                <a:spcPct val="90000"/>
              </a:lnSpc>
            </a:pPr>
            <a:r>
              <a:rPr lang="ru-RU" sz="1600" b="1">
                <a:solidFill>
                  <a:schemeClr val="tx1"/>
                </a:solidFill>
              </a:rPr>
              <a:t>об</a:t>
            </a:r>
            <a:r>
              <a:rPr lang="ru-RU" sz="1800" b="1">
                <a:solidFill>
                  <a:schemeClr val="tx1"/>
                </a:solidFill>
              </a:rPr>
              <a:t> </a:t>
            </a:r>
            <a:r>
              <a:rPr lang="ru-RU" sz="1600" b="1">
                <a:solidFill>
                  <a:schemeClr val="tx1"/>
                </a:solidFill>
              </a:rPr>
              <a:t>окружающем</a:t>
            </a:r>
            <a:r>
              <a:rPr lang="ru-RU" sz="1800" b="1">
                <a:solidFill>
                  <a:schemeClr val="tx1"/>
                </a:solidFill>
              </a:rPr>
              <a:t> </a:t>
            </a:r>
            <a:r>
              <a:rPr lang="ru-RU" sz="1600" b="1">
                <a:solidFill>
                  <a:schemeClr val="tx1"/>
                </a:solidFill>
              </a:rPr>
              <a:t>мире</a:t>
            </a:r>
          </a:p>
        </p:txBody>
      </p:sp>
      <p:sp>
        <p:nvSpPr>
          <p:cNvPr id="4" name="AutoShape 7" descr="Розовая тисненая бумага"/>
          <p:cNvSpPr>
            <a:spLocks noChangeArrowheads="1"/>
          </p:cNvSpPr>
          <p:nvPr/>
        </p:nvSpPr>
        <p:spPr bwMode="auto">
          <a:xfrm>
            <a:off x="2736200" y="1019451"/>
            <a:ext cx="3132000" cy="1044000"/>
          </a:xfrm>
          <a:prstGeom prst="round2DiagRect">
            <a:avLst/>
          </a:prstGeom>
          <a:solidFill>
            <a:srgbClr val="DDF2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sz="1600" b="1" u="sng">
                <a:solidFill>
                  <a:schemeClr val="tx1"/>
                </a:solidFill>
              </a:rPr>
              <a:t>Эмоционально-побудительный</a:t>
            </a:r>
          </a:p>
          <a:p>
            <a:pPr algn="ctr">
              <a:lnSpc>
                <a:spcPct val="90000"/>
              </a:lnSpc>
            </a:pPr>
            <a:r>
              <a:rPr lang="ru-RU" sz="1600" b="1">
                <a:solidFill>
                  <a:schemeClr val="tx1"/>
                </a:solidFill>
              </a:rPr>
              <a:t>эмоционально-положительные </a:t>
            </a:r>
          </a:p>
          <a:p>
            <a:pPr algn="ctr">
              <a:lnSpc>
                <a:spcPct val="90000"/>
              </a:lnSpc>
            </a:pPr>
            <a:r>
              <a:rPr lang="ru-RU" sz="1600" b="1">
                <a:solidFill>
                  <a:schemeClr val="tx1"/>
                </a:solidFill>
              </a:rPr>
              <a:t>чувства ребенка </a:t>
            </a:r>
            <a:endParaRPr lang="ru-RU" sz="1600" b="1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1600" b="1" smtClean="0">
                <a:solidFill>
                  <a:schemeClr val="tx1"/>
                </a:solidFill>
              </a:rPr>
              <a:t>к </a:t>
            </a:r>
            <a:r>
              <a:rPr lang="ru-RU" sz="1600" b="1">
                <a:solidFill>
                  <a:schemeClr val="tx1"/>
                </a:solidFill>
              </a:rPr>
              <a:t>окружающему миру</a:t>
            </a:r>
          </a:p>
        </p:txBody>
      </p:sp>
      <p:sp>
        <p:nvSpPr>
          <p:cNvPr id="5" name="AutoShape 8" descr="Упаковочная бумага"/>
          <p:cNvSpPr>
            <a:spLocks noChangeArrowheads="1"/>
          </p:cNvSpPr>
          <p:nvPr/>
        </p:nvSpPr>
        <p:spPr bwMode="auto">
          <a:xfrm>
            <a:off x="5980568" y="1019451"/>
            <a:ext cx="2340000" cy="1044000"/>
          </a:xfrm>
          <a:prstGeom prst="round2SameRect">
            <a:avLst/>
          </a:prstGeom>
          <a:solidFill>
            <a:srgbClr val="FFCDCE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sz="1600" b="1" u="sng">
                <a:solidFill>
                  <a:schemeClr val="tx1"/>
                </a:solidFill>
              </a:rPr>
              <a:t>Деятельностный</a:t>
            </a:r>
            <a:endParaRPr lang="ru-RU" sz="1800" b="1" u="sng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1600" b="1">
                <a:solidFill>
                  <a:schemeClr val="tx1"/>
                </a:solidFill>
              </a:rPr>
              <a:t>отражение отношения </a:t>
            </a:r>
          </a:p>
          <a:p>
            <a:pPr algn="ctr">
              <a:lnSpc>
                <a:spcPct val="90000"/>
              </a:lnSpc>
            </a:pPr>
            <a:r>
              <a:rPr lang="ru-RU" sz="1600" b="1">
                <a:solidFill>
                  <a:schemeClr val="tx1"/>
                </a:solidFill>
              </a:rPr>
              <a:t>к миру в деятельности</a:t>
            </a:r>
          </a:p>
        </p:txBody>
      </p:sp>
      <p:sp>
        <p:nvSpPr>
          <p:cNvPr id="6" name="Text Box 9" descr="Розовая тисненая бумага"/>
          <p:cNvSpPr txBox="1">
            <a:spLocks noChangeArrowheads="1"/>
          </p:cNvSpPr>
          <p:nvPr/>
        </p:nvSpPr>
        <p:spPr bwMode="auto">
          <a:xfrm>
            <a:off x="2736200" y="2117089"/>
            <a:ext cx="3132000" cy="3349204"/>
          </a:xfrm>
          <a:prstGeom prst="round2DiagRect">
            <a:avLst>
              <a:gd name="adj1" fmla="val 8828"/>
              <a:gd name="adj2" fmla="val 0"/>
            </a:avLst>
          </a:prstGeom>
          <a:solidFill>
            <a:srgbClr val="DDF2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180975" indent="-180975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1400" b="1">
                <a:solidFill>
                  <a:schemeClr val="tx1"/>
                </a:solidFill>
              </a:rPr>
              <a:t>Любовь и чувство привязанности к родной семье и дому</a:t>
            </a:r>
          </a:p>
          <a:p>
            <a:pPr marL="180975" indent="-180975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1400" b="1">
                <a:solidFill>
                  <a:schemeClr val="tx1"/>
                </a:solidFill>
              </a:rPr>
              <a:t> Интерес к жизни родного города и страны</a:t>
            </a:r>
          </a:p>
          <a:p>
            <a:pPr marL="180975" indent="-180975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1400" b="1">
                <a:solidFill>
                  <a:schemeClr val="tx1"/>
                </a:solidFill>
              </a:rPr>
              <a:t> Гордость за достижения своей страны</a:t>
            </a:r>
          </a:p>
          <a:p>
            <a:pPr marL="180975" indent="-180975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1400" b="1">
                <a:solidFill>
                  <a:schemeClr val="tx1"/>
                </a:solidFill>
              </a:rPr>
              <a:t> Уважение к культуре и традициям народа, к историческому прошлому</a:t>
            </a:r>
          </a:p>
          <a:p>
            <a:pPr marL="180975" indent="-180975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1400" b="1">
                <a:solidFill>
                  <a:schemeClr val="tx1"/>
                </a:solidFill>
              </a:rPr>
              <a:t> Восхищение народным творчеством</a:t>
            </a:r>
          </a:p>
          <a:p>
            <a:pPr marL="180975" indent="-180975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1400" b="1">
                <a:solidFill>
                  <a:schemeClr val="tx1"/>
                </a:solidFill>
              </a:rPr>
              <a:t> Любовь к родной природе, к родному языку</a:t>
            </a:r>
          </a:p>
          <a:p>
            <a:pPr marL="180975" indent="-180975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1400" b="1">
                <a:solidFill>
                  <a:schemeClr val="tx1"/>
                </a:solidFill>
              </a:rPr>
              <a:t> Уважение к человеку-труженику и желание принимать посильное участие в труде</a:t>
            </a:r>
          </a:p>
        </p:txBody>
      </p:sp>
      <p:sp>
        <p:nvSpPr>
          <p:cNvPr id="7" name="Text Box 10" descr="Почтовая бумага"/>
          <p:cNvSpPr txBox="1">
            <a:spLocks noChangeArrowheads="1"/>
          </p:cNvSpPr>
          <p:nvPr/>
        </p:nvSpPr>
        <p:spPr bwMode="auto">
          <a:xfrm>
            <a:off x="251520" y="2320363"/>
            <a:ext cx="2412000" cy="2942654"/>
          </a:xfrm>
          <a:prstGeom prst="round2DiagRect">
            <a:avLst>
              <a:gd name="adj1" fmla="val 10182"/>
              <a:gd name="adj2" fmla="val 0"/>
            </a:avLst>
          </a:prstGeom>
          <a:solidFill>
            <a:srgbClr val="E1FFE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180975" indent="-180975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1400" b="1">
                <a:solidFill>
                  <a:schemeClr val="tx1"/>
                </a:solidFill>
              </a:rPr>
              <a:t> О культуре народа, его традициях, народном творчестве</a:t>
            </a:r>
          </a:p>
          <a:p>
            <a:pPr marL="180975" indent="-180975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1400" b="1">
                <a:solidFill>
                  <a:schemeClr val="tx1"/>
                </a:solidFill>
              </a:rPr>
              <a:t> О природе родного края и страны и деятельности человека в природе</a:t>
            </a:r>
          </a:p>
          <a:p>
            <a:pPr marL="180975" indent="-180975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1400" b="1">
                <a:solidFill>
                  <a:schemeClr val="tx1"/>
                </a:solidFill>
              </a:rPr>
              <a:t> Об истории страны, отраженной в названиях улиц, памятниках</a:t>
            </a:r>
          </a:p>
          <a:p>
            <a:pPr marL="180975" indent="-180975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1400" b="1">
                <a:solidFill>
                  <a:schemeClr val="tx1"/>
                </a:solidFill>
              </a:rPr>
              <a:t> о символике родного города и страны (герб, гимн, флаг)</a:t>
            </a:r>
          </a:p>
        </p:txBody>
      </p:sp>
      <p:sp>
        <p:nvSpPr>
          <p:cNvPr id="8" name="Text Box 11" descr="Упаковочная бумага"/>
          <p:cNvSpPr txBox="1">
            <a:spLocks noChangeArrowheads="1"/>
          </p:cNvSpPr>
          <p:nvPr/>
        </p:nvSpPr>
        <p:spPr bwMode="auto">
          <a:xfrm>
            <a:off x="5980568" y="2922242"/>
            <a:ext cx="2340000" cy="1738896"/>
          </a:xfrm>
          <a:prstGeom prst="round2DiagRect">
            <a:avLst>
              <a:gd name="adj1" fmla="val 10050"/>
              <a:gd name="adj2" fmla="val 0"/>
            </a:avLst>
          </a:prstGeom>
          <a:solidFill>
            <a:srgbClr val="FFCDCE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171450" indent="-1714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400" b="1" smtClean="0">
                <a:solidFill>
                  <a:schemeClr val="tx1"/>
                </a:solidFill>
              </a:rPr>
              <a:t>Труд</a:t>
            </a:r>
            <a:endParaRPr lang="ru-RU" sz="1400" b="1">
              <a:solidFill>
                <a:schemeClr val="tx1"/>
              </a:solidFill>
            </a:endParaRPr>
          </a:p>
          <a:p>
            <a:pPr marL="171450" indent="-1714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400" b="1">
                <a:solidFill>
                  <a:schemeClr val="tx1"/>
                </a:solidFill>
              </a:rPr>
              <a:t>Игра</a:t>
            </a:r>
          </a:p>
          <a:p>
            <a:pPr marL="171450" indent="-1714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400" b="1">
                <a:solidFill>
                  <a:schemeClr val="tx1"/>
                </a:solidFill>
              </a:rPr>
              <a:t>Продуктивная деятельность</a:t>
            </a:r>
          </a:p>
          <a:p>
            <a:pPr marL="171450" indent="-1714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400" b="1">
                <a:solidFill>
                  <a:schemeClr val="tx1"/>
                </a:solidFill>
              </a:rPr>
              <a:t>Музыкальная деятельность</a:t>
            </a:r>
          </a:p>
          <a:p>
            <a:pPr marL="171450" indent="-1714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400" b="1">
                <a:solidFill>
                  <a:schemeClr val="tx1"/>
                </a:solidFill>
              </a:rPr>
              <a:t>Познавательная деятельность</a:t>
            </a:r>
          </a:p>
        </p:txBody>
      </p:sp>
      <p:pic>
        <p:nvPicPr>
          <p:cNvPr id="9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349820993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2274" y="636336"/>
            <a:ext cx="60410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>
                <a:ln w="22225">
                  <a:noFill/>
                  <a:prstDash val="solid"/>
                </a:ln>
                <a:solidFill>
                  <a:srgbClr val="333333"/>
                </a:solidFill>
                <a:latin typeface="+mn-lt"/>
              </a:rPr>
              <a:t>Указ Президента Российской Федерации </a:t>
            </a:r>
          </a:p>
          <a:p>
            <a:pPr algn="ctr">
              <a:lnSpc>
                <a:spcPct val="90000"/>
              </a:lnSpc>
            </a:pPr>
            <a:r>
              <a:rPr lang="ru-RU" sz="2400">
                <a:ln w="22225">
                  <a:noFill/>
                  <a:prstDash val="solid"/>
                </a:ln>
                <a:solidFill>
                  <a:srgbClr val="333333"/>
                </a:solidFill>
                <a:latin typeface="+mn-lt"/>
              </a:rPr>
              <a:t>от 21 июля 2020 г. № 474 </a:t>
            </a:r>
          </a:p>
          <a:p>
            <a:pPr algn="ctr">
              <a:lnSpc>
                <a:spcPct val="90000"/>
              </a:lnSpc>
            </a:pPr>
            <a:r>
              <a:rPr lang="ru-RU" sz="2400">
                <a:ln w="22225">
                  <a:noFill/>
                  <a:prstDash val="solid"/>
                </a:ln>
                <a:solidFill>
                  <a:srgbClr val="333333"/>
                </a:solidFill>
                <a:latin typeface="+mn-lt"/>
              </a:rPr>
              <a:t>«О национальных целях развития Российской Федерации на период </a:t>
            </a:r>
          </a:p>
          <a:p>
            <a:pPr algn="ctr">
              <a:lnSpc>
                <a:spcPct val="90000"/>
              </a:lnSpc>
            </a:pPr>
            <a:r>
              <a:rPr lang="ru-RU" sz="2400">
                <a:ln w="22225">
                  <a:noFill/>
                  <a:prstDash val="solid"/>
                </a:ln>
                <a:solidFill>
                  <a:srgbClr val="333333"/>
                </a:solidFill>
                <a:latin typeface="+mn-lt"/>
              </a:rPr>
              <a:t>до 2030 года»</a:t>
            </a:r>
          </a:p>
        </p:txBody>
      </p:sp>
      <p:pic>
        <p:nvPicPr>
          <p:cNvPr id="3074" name="Picture 2" descr="ÐÐ°ÑÑÐ¸Ð½ÐºÐ¸ Ð¿Ð¾ Ð·Ð°Ð¿ÑÐ¾ÑÑ Ð£ÐºÐ°Ð· ÐÑÐµÐ·Ð¸Ð´ÐµÐ½ÑÐ° ÐºÐ°ÑÑÐ¸Ð½Ðº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362544" y="464871"/>
            <a:ext cx="1959730" cy="244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2546" y="3038475"/>
            <a:ext cx="80099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2000" b="1">
                <a:solidFill>
                  <a:srgbClr val="C00000"/>
                </a:solidFill>
                <a:latin typeface="+mn-lt"/>
              </a:rPr>
              <a:t>Национальная цель: </a:t>
            </a:r>
            <a:r>
              <a:rPr lang="ru-RU" sz="2000" b="1">
                <a:latin typeface="+mn-lt"/>
              </a:rPr>
              <a:t>«Возможности для самореализации и развития талантов»</a:t>
            </a:r>
            <a:r>
              <a:rPr lang="ru-RU" sz="2000" b="1">
                <a:solidFill>
                  <a:srgbClr val="C00000"/>
                </a:solidFill>
                <a:latin typeface="+mn-lt"/>
              </a:rPr>
              <a:t> </a:t>
            </a:r>
          </a:p>
          <a:p>
            <a:pPr lvl="0">
              <a:lnSpc>
                <a:spcPct val="90000"/>
              </a:lnSpc>
            </a:pPr>
            <a:r>
              <a:rPr lang="ru-RU" sz="2000" b="1">
                <a:solidFill>
                  <a:srgbClr val="C00000"/>
                </a:solidFill>
                <a:latin typeface="+mn-lt"/>
              </a:rPr>
              <a:t>Целевые показатели</a:t>
            </a:r>
            <a:r>
              <a:rPr lang="ru-RU" sz="2000" b="1">
                <a:latin typeface="+mn-lt"/>
              </a:rPr>
              <a:t>: создание условий для воспитания гармонично развитой и социально ответственной личности на основе духовно-нравственных ценностей народов Российской Федерации, исторических и национально-культурных традиций</a:t>
            </a:r>
          </a:p>
        </p:txBody>
      </p:sp>
      <p:pic>
        <p:nvPicPr>
          <p:cNvPr id="6" name="Рисунок 6" descr="action-obrazovani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481262790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50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9550" y="1101040"/>
            <a:ext cx="80391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/>
              <a:t>Примерные планируемые результаты воспитательной работы в виде личностных качеств ребенка</a:t>
            </a:r>
            <a:endParaRPr lang="ru-RU"/>
          </a:p>
          <a:p>
            <a:r>
              <a:rPr lang="ru-RU"/>
              <a:t>Ребенок: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/>
              <a:t>любит свою семью, принимает её ценности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/>
              <a:t>проявляет интерес к истории своей страны,  своего края, своего народа и  его традициям; эмоционально реагирует на государственные символы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/>
              <a:t>осознаёт свои качества, индивидуальные особенности и  возможности, способен к дифференцированной самооценке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/>
              <a:t>имеет позитивное мировосприятие,  проявляет оптимизм, обладает чувством эмоционального благополучия и комфорта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/>
              <a:t>относится положительно к себе и ближайшему окружению, проявляет заботу и внимание к другим людям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/>
              <a:t>деятелен и активен, способен организовать игровую деятельность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/>
              <a:t>мотивирован к осуществлению познавательной и творческой деятельности, способен к самостоятельному поиску решений в новой для него ситуации</a:t>
            </a:r>
          </a:p>
        </p:txBody>
      </p:sp>
      <p:sp>
        <p:nvSpPr>
          <p:cNvPr id="5" name="Заголовок 3"/>
          <p:cNvSpPr txBox="1"/>
          <p:nvPr/>
        </p:nvSpPr>
        <p:spPr>
          <a:xfrm>
            <a:off x="458419" y="304800"/>
            <a:ext cx="7543824" cy="796239"/>
          </a:xfrm>
          <a:prstGeom prst="rect">
            <a:avLst/>
          </a:prstGeom>
        </p:spPr>
        <p:txBody>
          <a:bodyPr vert="horz" rtlCol="0" anchor="b" anchorCtr="0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3600" kern="1200" cap="none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ru-RU" sz="2800" b="1">
                <a:solidFill>
                  <a:srgbClr val="333333"/>
                </a:solidFill>
                <a:effectLst/>
                <a:latin typeface="+mn-lt"/>
              </a:rPr>
              <a:t>Целевой раздел: </a:t>
            </a:r>
          </a:p>
          <a:p>
            <a:pPr>
              <a:lnSpc>
                <a:spcPct val="85000"/>
              </a:lnSpc>
            </a:pPr>
            <a:r>
              <a:rPr lang="ru-RU" sz="2800" b="1">
                <a:solidFill>
                  <a:srgbClr val="333333"/>
                </a:solidFill>
                <a:effectLst/>
                <a:latin typeface="+mn-lt"/>
              </a:rPr>
              <a:t>Планируемые результаты воспитания </a:t>
            </a:r>
          </a:p>
        </p:txBody>
      </p:sp>
      <p:pic>
        <p:nvPicPr>
          <p:cNvPr id="6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1881977126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51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0025" y="1006019"/>
            <a:ext cx="8077200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/>
              <a:t>Примерные планируемые результаты воспитательной работы в виде личностных качеств ребенка</a:t>
            </a:r>
            <a:endParaRPr lang="ru-RU" sz="1600"/>
          </a:p>
          <a:p>
            <a:pPr marL="285750" lvl="0" indent="-285750">
              <a:lnSpc>
                <a:spcPts val="2000"/>
              </a:lnSpc>
              <a:buFont typeface="Arial" pitchFamily="34" charset="0"/>
              <a:buChar char="•"/>
            </a:pPr>
            <a:r>
              <a:rPr lang="ru-RU" sz="1600"/>
              <a:t>принимает адекватную полу гендерную роль и проявляет готовность к её выполнению</a:t>
            </a:r>
          </a:p>
          <a:p>
            <a:pPr marL="285750" lvl="0" indent="-285750">
              <a:lnSpc>
                <a:spcPts val="2000"/>
              </a:lnSpc>
              <a:buFont typeface="Arial" pitchFamily="34" charset="0"/>
              <a:buChar char="•"/>
            </a:pPr>
            <a:r>
              <a:rPr lang="ru-RU" sz="1600"/>
              <a:t>способен к разным формам общения со взрослым (деловому, познавательному, личностному)</a:t>
            </a:r>
            <a:r>
              <a:rPr lang="ru-RU" sz="1600" b="1"/>
              <a:t>  </a:t>
            </a:r>
            <a:endParaRPr lang="ru-RU" sz="1600"/>
          </a:p>
          <a:p>
            <a:pPr marL="285750" lvl="0" indent="-285750">
              <a:lnSpc>
                <a:spcPts val="2000"/>
              </a:lnSpc>
              <a:buFont typeface="Arial" pitchFamily="34" charset="0"/>
              <a:buChar char="•"/>
            </a:pPr>
            <a:r>
              <a:rPr lang="ru-RU" sz="1600"/>
              <a:t>отзывчив, доброжелателен, готов к совместной деятельности со сверстниками;</a:t>
            </a:r>
          </a:p>
          <a:p>
            <a:pPr marL="285750" lvl="0" indent="-285750">
              <a:lnSpc>
                <a:spcPts val="2000"/>
              </a:lnSpc>
              <a:buFont typeface="Arial" pitchFamily="34" charset="0"/>
              <a:buChar char="•"/>
            </a:pPr>
            <a:r>
              <a:rPr lang="ru-RU" sz="1600"/>
              <a:t>осознаёт и принимает элементарные общественные нормы и правила</a:t>
            </a:r>
            <a:r>
              <a:rPr lang="en-US" sz="1600"/>
              <a:t>  </a:t>
            </a:r>
            <a:r>
              <a:rPr lang="ru-RU" sz="1600"/>
              <a:t>поведения;</a:t>
            </a:r>
            <a:r>
              <a:rPr lang="en-US" sz="1600"/>
              <a:t>  </a:t>
            </a:r>
            <a:endParaRPr lang="ru-RU" sz="1600"/>
          </a:p>
          <a:p>
            <a:pPr marL="285750" lvl="0" indent="-285750">
              <a:lnSpc>
                <a:spcPts val="2000"/>
              </a:lnSpc>
              <a:buFont typeface="Arial" pitchFamily="34" charset="0"/>
              <a:buChar char="•"/>
            </a:pPr>
            <a:r>
              <a:rPr lang="ru-RU" sz="1600"/>
              <a:t>стремится к выполнению социальных норм и правил безопасного и  здорового образа жизни</a:t>
            </a:r>
          </a:p>
          <a:p>
            <a:pPr marL="285750" lvl="0" indent="-285750">
              <a:lnSpc>
                <a:spcPts val="2000"/>
              </a:lnSpc>
              <a:buFont typeface="Arial" pitchFamily="34" charset="0"/>
              <a:buChar char="•"/>
            </a:pPr>
            <a:r>
              <a:rPr lang="ru-RU" sz="1600"/>
              <a:t>владеет устными средствами вербального и основами</a:t>
            </a:r>
            <a:r>
              <a:rPr lang="en-US" sz="1600"/>
              <a:t> </a:t>
            </a:r>
            <a:r>
              <a:rPr lang="ru-RU" sz="1600"/>
              <a:t> невербального общения, достаточными для эффективной коммуникации и взаимодействия со взрослыми и сверстниками</a:t>
            </a:r>
          </a:p>
          <a:p>
            <a:pPr marL="285750" indent="-285750">
              <a:lnSpc>
                <a:spcPts val="2000"/>
              </a:lnSpc>
              <a:buFont typeface="Arial" pitchFamily="34" charset="0"/>
              <a:buChar char="•"/>
            </a:pPr>
            <a:r>
              <a:rPr lang="ru-RU" sz="1600"/>
              <a:t>способен к регуляции своего поведения и своей деятельности на основе становления способности предвосхищать и прогнозировать чувства и  эмоции – эстетические чувства (чувство прекрасного), моральные чувства (гордость, стыд, вина), интеллектуальные чувства (радость познания)</a:t>
            </a:r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5" name="Заголовок 3"/>
          <p:cNvSpPr txBox="1"/>
          <p:nvPr/>
        </p:nvSpPr>
        <p:spPr>
          <a:xfrm>
            <a:off x="610603" y="80664"/>
            <a:ext cx="7543824" cy="936104"/>
          </a:xfrm>
          <a:prstGeom prst="rect">
            <a:avLst/>
          </a:prstGeom>
        </p:spPr>
        <p:txBody>
          <a:bodyPr vert="horz" rtlCol="0" anchor="b" anchorCtr="0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3600" kern="1200" cap="none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ru-RU" sz="2800" b="1">
                <a:solidFill>
                  <a:srgbClr val="333333"/>
                </a:solidFill>
                <a:effectLst/>
                <a:latin typeface="+mn-lt"/>
              </a:rPr>
              <a:t>Целевой раздел: </a:t>
            </a:r>
          </a:p>
          <a:p>
            <a:pPr>
              <a:lnSpc>
                <a:spcPct val="85000"/>
              </a:lnSpc>
            </a:pPr>
            <a:r>
              <a:rPr lang="ru-RU" sz="2800" b="1">
                <a:solidFill>
                  <a:srgbClr val="333333"/>
                </a:solidFill>
                <a:effectLst/>
                <a:latin typeface="+mn-lt"/>
              </a:rPr>
              <a:t>Планируемые результаты воспитания </a:t>
            </a:r>
          </a:p>
        </p:txBody>
      </p:sp>
      <p:pic>
        <p:nvPicPr>
          <p:cNvPr id="6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2664715035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3"/>
          <p:cNvSpPr txBox="1">
            <a:spLocks noChangeArrowheads="1"/>
          </p:cNvSpPr>
          <p:nvPr/>
        </p:nvSpPr>
        <p:spPr bwMode="auto">
          <a:xfrm>
            <a:off x="213211" y="1174740"/>
            <a:ext cx="2772000" cy="4140000"/>
          </a:xfrm>
          <a:prstGeom prst="round2DiagRect">
            <a:avLst>
              <a:gd name="adj1" fmla="val 7448"/>
              <a:gd name="adj2" fmla="val 0"/>
            </a:avLst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600" b="1" u="sng">
                <a:solidFill>
                  <a:srgbClr val="000000"/>
                </a:solidFill>
              </a:rPr>
              <a:t>Целевой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</a:rPr>
              <a:t>1. Пояснительная записка: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</a:rPr>
              <a:t>цели и задачи программы;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</a:rPr>
              <a:t>принципы и подходы к формированию программы;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</a:rPr>
              <a:t>значимые для разработки программы характеристики, в том числе характеристики особенностей развития детей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</a:rPr>
              <a:t>2. Планируемые результаты освоения программы (конкретизируют требования ФГОС ДО к целевым ориентирам)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3131942" y="1166803"/>
            <a:ext cx="2988000" cy="4140000"/>
          </a:xfrm>
          <a:prstGeom prst="round2DiagRect">
            <a:avLst>
              <a:gd name="adj1" fmla="val 6294"/>
              <a:gd name="adj2" fmla="val 0"/>
            </a:avLst>
          </a:prstGeom>
          <a:ln w="19050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600" b="1" u="sng">
                <a:solidFill>
                  <a:srgbClr val="000000"/>
                </a:solidFill>
              </a:rPr>
              <a:t>Содержательный</a:t>
            </a:r>
            <a:r>
              <a:rPr lang="ru-RU" altLang="ru-RU" sz="1600" b="1">
                <a:solidFill>
                  <a:srgbClr val="000000"/>
                </a:solidFill>
              </a:rPr>
              <a:t> (общее содержание программы, обеспечивающее решение воспитательных задач)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</a:rPr>
              <a:t>а) описание воспитательной деятельности в интеграции с содержанием образовательных областей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</a:rPr>
              <a:t>б) описание вариативных форм, способов, методов и средств реализации Программы с учетом возрастных особенностей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</a:rPr>
              <a:t>в) </a:t>
            </a:r>
            <a:r>
              <a:rPr lang="ru-RU" altLang="ko-KR" sz="1600" b="1">
                <a:solidFill>
                  <a:srgbClr val="000000"/>
                </a:solidFill>
              </a:rPr>
              <a:t>особенности взаимодействия педагогического коллектива с семьями воспитанников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52230" name="Text Box 5"/>
          <p:cNvSpPr txBox="1">
            <a:spLocks noChangeArrowheads="1"/>
          </p:cNvSpPr>
          <p:nvPr/>
        </p:nvSpPr>
        <p:spPr bwMode="auto">
          <a:xfrm>
            <a:off x="6245190" y="1174740"/>
            <a:ext cx="2016125" cy="4140000"/>
          </a:xfrm>
          <a:prstGeom prst="round2DiagRect">
            <a:avLst>
              <a:gd name="adj1" fmla="val 10188"/>
              <a:gd name="adj2" fmla="val 0"/>
            </a:avLst>
          </a:prstGeom>
          <a:solidFill>
            <a:srgbClr val="FFFFFF"/>
          </a:solidFill>
          <a:ln w="19050">
            <a:solidFill>
              <a:srgbClr val="003399"/>
            </a:solidFill>
            <a:miter lim="800000"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600" b="1" u="sng">
                <a:solidFill>
                  <a:srgbClr val="000000"/>
                </a:solidFill>
              </a:rPr>
              <a:t>Организационный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990000"/>
              </a:buClr>
              <a:buFont typeface="Wingdings" pitchFamily="2" charset="2"/>
              <a:buChar char="ü"/>
            </a:pPr>
            <a:r>
              <a:rPr lang="ru-RU" altLang="ru-RU" sz="1600" b="1">
                <a:solidFill>
                  <a:srgbClr val="000000"/>
                </a:solidFill>
              </a:rPr>
              <a:t>обеспеченность методическими материалами и средствами воспитания,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990000"/>
              </a:buClr>
              <a:buFont typeface="Wingdings" pitchFamily="2" charset="2"/>
              <a:buChar char="ü"/>
            </a:pPr>
            <a:r>
              <a:rPr lang="ru-RU" altLang="ru-RU" sz="1600" b="1">
                <a:solidFill>
                  <a:srgbClr val="000000"/>
                </a:solidFill>
              </a:rPr>
              <a:t>особенности традиционных событий, праздников, мероприятий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040" y="380999"/>
            <a:ext cx="7893520" cy="6572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800" b="1">
                <a:solidFill>
                  <a:srgbClr val="333333"/>
                </a:solidFill>
                <a:latin typeface="+mn-lt"/>
              </a:rPr>
              <a:t>Рабочая программа воспитания: структура</a:t>
            </a:r>
          </a:p>
        </p:txBody>
      </p:sp>
      <p:pic>
        <p:nvPicPr>
          <p:cNvPr id="6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2670658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:p15="http://schemas.microsoft.com/office/powerpoint/2012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53</a:t>
            </a:fld>
            <a:endParaRPr lang="ru-RU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97837" y="1808349"/>
            <a:ext cx="7612715" cy="840000"/>
          </a:xfrm>
          <a:prstGeom prst="round2DiagRect">
            <a:avLst>
              <a:gd name="adj1" fmla="val 23573"/>
              <a:gd name="adj2" fmla="val 0"/>
            </a:avLst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+mn-lt"/>
              </a:rPr>
              <a:t>Описание воспитательной деятельности в интеграции с содержанием образовательных областей</a:t>
            </a:r>
            <a:endParaRPr lang="ru-RU" altLang="ru-RU" sz="20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7835" y="2842786"/>
            <a:ext cx="7622240" cy="840000"/>
          </a:xfrm>
          <a:prstGeom prst="round2DiagRect">
            <a:avLst>
              <a:gd name="adj1" fmla="val 22133"/>
              <a:gd name="adj2" fmla="val 0"/>
            </a:avLst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Описание вариативных форм, способов, методов и средств реализации Программы с учетом возрастных особенностей </a:t>
            </a: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97837" y="3937713"/>
            <a:ext cx="7612715" cy="840000"/>
          </a:xfrm>
          <a:prstGeom prst="round2DiagRect">
            <a:avLst>
              <a:gd name="adj1" fmla="val 27892"/>
              <a:gd name="adj2" fmla="val 0"/>
            </a:avLst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ko-KR" sz="2000" b="1">
                <a:solidFill>
                  <a:srgbClr val="000000"/>
                </a:solidFill>
              </a:rPr>
              <a:t>Особенности взаимодействия педагогического коллектива с семьями воспитанников</a:t>
            </a: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583" y="449032"/>
            <a:ext cx="7543824" cy="109474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800" b="1">
                <a:solidFill>
                  <a:srgbClr val="333333"/>
                </a:solidFill>
                <a:latin typeface="+mn-lt"/>
              </a:rPr>
              <a:t>Рабочая программа воспитания: содержательный раздел</a:t>
            </a:r>
          </a:p>
        </p:txBody>
      </p:sp>
      <p:pic>
        <p:nvPicPr>
          <p:cNvPr id="10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4264047172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402" y="257175"/>
            <a:ext cx="7799725" cy="476250"/>
          </a:xfrm>
        </p:spPr>
        <p:txBody>
          <a:bodyPr/>
          <a:lstStyle/>
          <a:p>
            <a:r>
              <a:rPr lang="ru-RU" sz="2800" b="1">
                <a:solidFill>
                  <a:srgbClr val="333333"/>
                </a:solidFill>
                <a:latin typeface="+mn-lt"/>
              </a:rPr>
              <a:t>Компоненты воспитания</a:t>
            </a:r>
          </a:p>
        </p:txBody>
      </p:sp>
      <p:sp>
        <p:nvSpPr>
          <p:cNvPr id="3" name="AutoShape 6" descr="Почтовая бумага"/>
          <p:cNvSpPr>
            <a:spLocks noChangeArrowheads="1"/>
          </p:cNvSpPr>
          <p:nvPr/>
        </p:nvSpPr>
        <p:spPr bwMode="auto">
          <a:xfrm>
            <a:off x="251520" y="890661"/>
            <a:ext cx="2376000" cy="1044000"/>
          </a:xfrm>
          <a:prstGeom prst="round2DiagRect">
            <a:avLst/>
          </a:prstGeom>
          <a:solidFill>
            <a:srgbClr val="E1FFE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sz="1600" b="1" u="sng">
                <a:solidFill>
                  <a:schemeClr val="tx1"/>
                </a:solidFill>
              </a:rPr>
              <a:t>Содержательный</a:t>
            </a:r>
          </a:p>
          <a:p>
            <a:pPr algn="ctr">
              <a:lnSpc>
                <a:spcPct val="90000"/>
              </a:lnSpc>
            </a:pPr>
            <a:r>
              <a:rPr lang="ru-RU" sz="1600" b="1">
                <a:solidFill>
                  <a:schemeClr val="tx1"/>
                </a:solidFill>
              </a:rPr>
              <a:t>представления ребенка </a:t>
            </a:r>
          </a:p>
          <a:p>
            <a:pPr algn="ctr">
              <a:lnSpc>
                <a:spcPct val="90000"/>
              </a:lnSpc>
            </a:pPr>
            <a:r>
              <a:rPr lang="ru-RU" sz="1600" b="1">
                <a:solidFill>
                  <a:schemeClr val="tx1"/>
                </a:solidFill>
              </a:rPr>
              <a:t>об</a:t>
            </a:r>
            <a:r>
              <a:rPr lang="ru-RU" sz="1800" b="1">
                <a:solidFill>
                  <a:schemeClr val="tx1"/>
                </a:solidFill>
              </a:rPr>
              <a:t> </a:t>
            </a:r>
            <a:r>
              <a:rPr lang="ru-RU" sz="1600" b="1">
                <a:solidFill>
                  <a:schemeClr val="tx1"/>
                </a:solidFill>
              </a:rPr>
              <a:t>окружающем</a:t>
            </a:r>
            <a:r>
              <a:rPr lang="ru-RU" sz="1800" b="1">
                <a:solidFill>
                  <a:schemeClr val="tx1"/>
                </a:solidFill>
              </a:rPr>
              <a:t> </a:t>
            </a:r>
            <a:r>
              <a:rPr lang="ru-RU" sz="1600" b="1">
                <a:solidFill>
                  <a:schemeClr val="tx1"/>
                </a:solidFill>
              </a:rPr>
              <a:t>мире</a:t>
            </a:r>
          </a:p>
        </p:txBody>
      </p:sp>
      <p:sp>
        <p:nvSpPr>
          <p:cNvPr id="4" name="AutoShape 7" descr="Розовая тисненая бумага"/>
          <p:cNvSpPr>
            <a:spLocks noChangeArrowheads="1"/>
          </p:cNvSpPr>
          <p:nvPr/>
        </p:nvSpPr>
        <p:spPr bwMode="auto">
          <a:xfrm>
            <a:off x="2826353" y="890661"/>
            <a:ext cx="3096000" cy="1044000"/>
          </a:xfrm>
          <a:prstGeom prst="round2DiagRect">
            <a:avLst/>
          </a:prstGeom>
          <a:solidFill>
            <a:srgbClr val="DDF2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sz="1600" b="1" u="sng">
                <a:solidFill>
                  <a:schemeClr val="tx1"/>
                </a:solidFill>
              </a:rPr>
              <a:t>Эмоционально-побудительный</a:t>
            </a:r>
          </a:p>
          <a:p>
            <a:pPr algn="ctr">
              <a:lnSpc>
                <a:spcPct val="90000"/>
              </a:lnSpc>
            </a:pPr>
            <a:r>
              <a:rPr lang="ru-RU" sz="1600" b="1">
                <a:solidFill>
                  <a:schemeClr val="tx1"/>
                </a:solidFill>
              </a:rPr>
              <a:t>эмоционально-положительные </a:t>
            </a:r>
          </a:p>
          <a:p>
            <a:pPr algn="ctr">
              <a:lnSpc>
                <a:spcPct val="90000"/>
              </a:lnSpc>
            </a:pPr>
            <a:r>
              <a:rPr lang="ru-RU" sz="1600" b="1">
                <a:solidFill>
                  <a:schemeClr val="tx1"/>
                </a:solidFill>
              </a:rPr>
              <a:t>чувства ребенка </a:t>
            </a:r>
            <a:endParaRPr lang="ru-RU" sz="1600" b="1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1600" b="1" smtClean="0">
                <a:solidFill>
                  <a:schemeClr val="tx1"/>
                </a:solidFill>
              </a:rPr>
              <a:t>к </a:t>
            </a:r>
            <a:r>
              <a:rPr lang="ru-RU" sz="1600" b="1">
                <a:solidFill>
                  <a:schemeClr val="tx1"/>
                </a:solidFill>
              </a:rPr>
              <a:t>окружающему миру</a:t>
            </a:r>
          </a:p>
        </p:txBody>
      </p:sp>
      <p:sp>
        <p:nvSpPr>
          <p:cNvPr id="5" name="AutoShape 8" descr="Упаковочная бумага"/>
          <p:cNvSpPr>
            <a:spLocks noChangeArrowheads="1"/>
          </p:cNvSpPr>
          <p:nvPr/>
        </p:nvSpPr>
        <p:spPr bwMode="auto">
          <a:xfrm>
            <a:off x="6122233" y="890661"/>
            <a:ext cx="2124000" cy="1044000"/>
          </a:xfrm>
          <a:prstGeom prst="round2SameRect">
            <a:avLst/>
          </a:prstGeom>
          <a:solidFill>
            <a:srgbClr val="FFCDCE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sz="1600" b="1" u="sng">
                <a:solidFill>
                  <a:schemeClr val="tx1"/>
                </a:solidFill>
              </a:rPr>
              <a:t>Деятельностный</a:t>
            </a:r>
            <a:endParaRPr lang="ru-RU" sz="1800" b="1" u="sng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1600" b="1">
                <a:solidFill>
                  <a:schemeClr val="tx1"/>
                </a:solidFill>
              </a:rPr>
              <a:t>отражение </a:t>
            </a:r>
            <a:endParaRPr lang="ru-RU" sz="1600" b="1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1600" b="1">
                <a:solidFill>
                  <a:schemeClr val="tx1"/>
                </a:solidFill>
              </a:rPr>
              <a:t>о</a:t>
            </a:r>
            <a:r>
              <a:rPr lang="ru-RU" sz="1600" b="1" smtClean="0">
                <a:solidFill>
                  <a:schemeClr val="tx1"/>
                </a:solidFill>
              </a:rPr>
              <a:t>тношения к </a:t>
            </a:r>
            <a:r>
              <a:rPr lang="ru-RU" sz="1600" b="1">
                <a:solidFill>
                  <a:schemeClr val="tx1"/>
                </a:solidFill>
              </a:rPr>
              <a:t>миру </a:t>
            </a:r>
            <a:endParaRPr lang="ru-RU" sz="1600" b="1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1600" b="1" smtClean="0">
                <a:solidFill>
                  <a:schemeClr val="tx1"/>
                </a:solidFill>
              </a:rPr>
              <a:t>в </a:t>
            </a:r>
            <a:r>
              <a:rPr lang="ru-RU" sz="1600" b="1">
                <a:solidFill>
                  <a:schemeClr val="tx1"/>
                </a:solidFill>
              </a:rPr>
              <a:t>деятельности</a:t>
            </a:r>
          </a:p>
        </p:txBody>
      </p:sp>
      <p:sp>
        <p:nvSpPr>
          <p:cNvPr id="6" name="Text Box 9" descr="Розовая тисненая бумага"/>
          <p:cNvSpPr txBox="1">
            <a:spLocks noChangeArrowheads="1"/>
          </p:cNvSpPr>
          <p:nvPr/>
        </p:nvSpPr>
        <p:spPr bwMode="auto">
          <a:xfrm>
            <a:off x="2826353" y="2131476"/>
            <a:ext cx="3096000" cy="3349204"/>
          </a:xfrm>
          <a:prstGeom prst="round2DiagRect">
            <a:avLst>
              <a:gd name="adj1" fmla="val 8828"/>
              <a:gd name="adj2" fmla="val 0"/>
            </a:avLst>
          </a:prstGeom>
          <a:solidFill>
            <a:srgbClr val="DDF2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180975" indent="-180975">
              <a:lnSpc>
                <a:spcPct val="90000"/>
              </a:lnSpc>
              <a:buFont typeface="Arial" pitchFamily="34" charset="0"/>
              <a:buChar char="•"/>
            </a:pPr>
            <a:r>
              <a:rPr lang="ru-RU" sz="1400" b="1">
                <a:solidFill>
                  <a:schemeClr val="tx1"/>
                </a:solidFill>
              </a:rPr>
              <a:t>Любовь и чувство привязанности к родной семье и дому</a:t>
            </a:r>
          </a:p>
          <a:p>
            <a:pPr marL="180975" indent="-180975">
              <a:lnSpc>
                <a:spcPct val="90000"/>
              </a:lnSpc>
              <a:buFont typeface="Arial" pitchFamily="34" charset="0"/>
              <a:buChar char="•"/>
            </a:pPr>
            <a:r>
              <a:rPr lang="ru-RU" sz="1400" b="1">
                <a:solidFill>
                  <a:schemeClr val="tx1"/>
                </a:solidFill>
              </a:rPr>
              <a:t> Интерес к жизни родного города и страны</a:t>
            </a:r>
          </a:p>
          <a:p>
            <a:pPr marL="180975" indent="-180975">
              <a:lnSpc>
                <a:spcPct val="90000"/>
              </a:lnSpc>
              <a:buFont typeface="Arial" pitchFamily="34" charset="0"/>
              <a:buChar char="•"/>
            </a:pPr>
            <a:r>
              <a:rPr lang="ru-RU" sz="1400" b="1">
                <a:solidFill>
                  <a:schemeClr val="tx1"/>
                </a:solidFill>
              </a:rPr>
              <a:t> Гордость за достижения своей страны</a:t>
            </a:r>
          </a:p>
          <a:p>
            <a:pPr marL="180975" indent="-180975">
              <a:lnSpc>
                <a:spcPct val="90000"/>
              </a:lnSpc>
              <a:buFont typeface="Arial" pitchFamily="34" charset="0"/>
              <a:buChar char="•"/>
            </a:pPr>
            <a:r>
              <a:rPr lang="ru-RU" sz="1400" b="1">
                <a:solidFill>
                  <a:schemeClr val="tx1"/>
                </a:solidFill>
              </a:rPr>
              <a:t> Уважение к культуре и традициям народа, к историческому прошлому</a:t>
            </a:r>
          </a:p>
          <a:p>
            <a:pPr marL="180975" indent="-180975">
              <a:lnSpc>
                <a:spcPct val="90000"/>
              </a:lnSpc>
              <a:buFont typeface="Arial" pitchFamily="34" charset="0"/>
              <a:buChar char="•"/>
            </a:pPr>
            <a:r>
              <a:rPr lang="ru-RU" sz="1400" b="1">
                <a:solidFill>
                  <a:schemeClr val="tx1"/>
                </a:solidFill>
              </a:rPr>
              <a:t> Восхищение народным творчеством</a:t>
            </a:r>
          </a:p>
          <a:p>
            <a:pPr marL="180975" indent="-180975">
              <a:lnSpc>
                <a:spcPct val="90000"/>
              </a:lnSpc>
              <a:buFont typeface="Arial" pitchFamily="34" charset="0"/>
              <a:buChar char="•"/>
            </a:pPr>
            <a:r>
              <a:rPr lang="ru-RU" sz="1400" b="1">
                <a:solidFill>
                  <a:schemeClr val="tx1"/>
                </a:solidFill>
              </a:rPr>
              <a:t> Любовь к родной природе, к родному языку</a:t>
            </a:r>
          </a:p>
          <a:p>
            <a:pPr marL="180975" indent="-180975">
              <a:lnSpc>
                <a:spcPct val="90000"/>
              </a:lnSpc>
              <a:buFont typeface="Arial" pitchFamily="34" charset="0"/>
              <a:buChar char="•"/>
            </a:pPr>
            <a:r>
              <a:rPr lang="ru-RU" sz="1400" b="1">
                <a:solidFill>
                  <a:schemeClr val="tx1"/>
                </a:solidFill>
              </a:rPr>
              <a:t> Уважение к человеку-труженику и желание принимать посильное участие в труде</a:t>
            </a:r>
          </a:p>
        </p:txBody>
      </p:sp>
      <p:sp>
        <p:nvSpPr>
          <p:cNvPr id="7" name="Text Box 10" descr="Почтовая бумага"/>
          <p:cNvSpPr txBox="1">
            <a:spLocks noChangeArrowheads="1"/>
          </p:cNvSpPr>
          <p:nvPr/>
        </p:nvSpPr>
        <p:spPr bwMode="auto">
          <a:xfrm>
            <a:off x="251520" y="2334751"/>
            <a:ext cx="2376000" cy="2942654"/>
          </a:xfrm>
          <a:prstGeom prst="round2DiagRect">
            <a:avLst>
              <a:gd name="adj1" fmla="val 10182"/>
              <a:gd name="adj2" fmla="val 0"/>
            </a:avLst>
          </a:prstGeom>
          <a:solidFill>
            <a:srgbClr val="E1FFE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180975" indent="-180975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1400" b="1">
                <a:solidFill>
                  <a:schemeClr val="tx1"/>
                </a:solidFill>
              </a:rPr>
              <a:t> О культуре народа, его традициях, народном творчестве</a:t>
            </a:r>
          </a:p>
          <a:p>
            <a:pPr marL="180975" indent="-180975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1400" b="1">
                <a:solidFill>
                  <a:schemeClr val="tx1"/>
                </a:solidFill>
              </a:rPr>
              <a:t> О природе родного края и страны и деятельности человека в природе</a:t>
            </a:r>
          </a:p>
          <a:p>
            <a:pPr marL="180975" indent="-180975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1400" b="1">
                <a:solidFill>
                  <a:schemeClr val="tx1"/>
                </a:solidFill>
              </a:rPr>
              <a:t> Об истории страны, отраженной в названиях улиц, памятниках</a:t>
            </a:r>
          </a:p>
          <a:p>
            <a:pPr marL="180975" indent="-180975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1400" b="1">
                <a:solidFill>
                  <a:schemeClr val="tx1"/>
                </a:solidFill>
              </a:rPr>
              <a:t> о символике родного города и страны (герб, гимн, флаг)</a:t>
            </a:r>
          </a:p>
        </p:txBody>
      </p:sp>
      <p:sp>
        <p:nvSpPr>
          <p:cNvPr id="8" name="Text Box 11" descr="Упаковочная бумага"/>
          <p:cNvSpPr txBox="1">
            <a:spLocks noChangeArrowheads="1"/>
          </p:cNvSpPr>
          <p:nvPr/>
        </p:nvSpPr>
        <p:spPr bwMode="auto">
          <a:xfrm>
            <a:off x="6122233" y="2936630"/>
            <a:ext cx="2124000" cy="1738896"/>
          </a:xfrm>
          <a:prstGeom prst="round2DiagRect">
            <a:avLst>
              <a:gd name="adj1" fmla="val 10050"/>
              <a:gd name="adj2" fmla="val 0"/>
            </a:avLst>
          </a:prstGeom>
          <a:solidFill>
            <a:srgbClr val="FFCDCE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171450" indent="-1714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400" b="1" smtClean="0">
                <a:solidFill>
                  <a:schemeClr val="tx1"/>
                </a:solidFill>
              </a:rPr>
              <a:t>Труд</a:t>
            </a:r>
            <a:endParaRPr lang="ru-RU" sz="1400" b="1">
              <a:solidFill>
                <a:schemeClr val="tx1"/>
              </a:solidFill>
            </a:endParaRPr>
          </a:p>
          <a:p>
            <a:pPr marL="171450" indent="-1714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400" b="1">
                <a:solidFill>
                  <a:schemeClr val="tx1"/>
                </a:solidFill>
              </a:rPr>
              <a:t>Игра</a:t>
            </a:r>
          </a:p>
          <a:p>
            <a:pPr marL="171450" indent="-1714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400" b="1">
                <a:solidFill>
                  <a:schemeClr val="tx1"/>
                </a:solidFill>
              </a:rPr>
              <a:t>Продуктивная деятельность</a:t>
            </a:r>
          </a:p>
          <a:p>
            <a:pPr marL="171450" indent="-1714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400" b="1">
                <a:solidFill>
                  <a:schemeClr val="tx1"/>
                </a:solidFill>
              </a:rPr>
              <a:t>Музыкальная деятельность</a:t>
            </a:r>
          </a:p>
          <a:p>
            <a:pPr marL="171450" indent="-1714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400" b="1">
                <a:solidFill>
                  <a:schemeClr val="tx1"/>
                </a:solidFill>
              </a:rPr>
              <a:t>Познавательная деятельность</a:t>
            </a:r>
          </a:p>
        </p:txBody>
      </p:sp>
      <p:pic>
        <p:nvPicPr>
          <p:cNvPr id="11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3801924442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80975" y="2085975"/>
            <a:ext cx="8058150" cy="3324226"/>
            <a:chOff x="619" y="3721"/>
            <a:chExt cx="13266" cy="6013"/>
          </a:xfrm>
        </p:grpSpPr>
        <p:sp>
          <p:nvSpPr>
            <p:cNvPr id="96262" name="Text Box 4"/>
            <p:cNvSpPr txBox="1">
              <a:spLocks noChangeArrowheads="1"/>
            </p:cNvSpPr>
            <p:nvPr/>
          </p:nvSpPr>
          <p:spPr bwMode="auto">
            <a:xfrm>
              <a:off x="619" y="3721"/>
              <a:ext cx="13266" cy="6013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Задачи социально-коммуникативного развития</a:t>
              </a:r>
              <a:endParaRPr lang="ru-RU" altLang="ru-RU" sz="1800"/>
            </a:p>
          </p:txBody>
        </p:sp>
        <p:sp>
          <p:nvSpPr>
            <p:cNvPr id="96263" name="Text Box 5"/>
            <p:cNvSpPr txBox="1">
              <a:spLocks noChangeArrowheads="1"/>
            </p:cNvSpPr>
            <p:nvPr/>
          </p:nvSpPr>
          <p:spPr bwMode="auto">
            <a:xfrm>
              <a:off x="706" y="4498"/>
              <a:ext cx="3175" cy="26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>
              <a:outerShdw dist="63500" dir="2212194" algn="ctr" rotWithShape="0">
                <a:srgbClr val="808080"/>
              </a:outerShdw>
            </a:effec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500"/>
                <a:t>Усвоение норм</a:t>
              </a:r>
              <a:br>
                <a:rPr lang="ru-RU" altLang="ru-RU" sz="1500"/>
              </a:br>
              <a:r>
                <a:rPr lang="ru-RU" altLang="ru-RU" sz="1500"/>
                <a:t>и ценностей, принятых в обществе, включая моральные и нравственные 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500"/>
                <a:t>ценности</a:t>
              </a:r>
            </a:p>
          </p:txBody>
        </p:sp>
        <p:sp>
          <p:nvSpPr>
            <p:cNvPr id="96264" name="Text Box 6"/>
            <p:cNvSpPr txBox="1">
              <a:spLocks noChangeArrowheads="1"/>
            </p:cNvSpPr>
            <p:nvPr/>
          </p:nvSpPr>
          <p:spPr bwMode="auto">
            <a:xfrm>
              <a:off x="4106" y="4498"/>
              <a:ext cx="2835" cy="26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>
              <a:outerShdw dist="63500" dir="2212194" algn="ctr" rotWithShape="0">
                <a:srgbClr val="808080"/>
              </a:outerShdw>
            </a:effec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500"/>
                <a:t>Развитие общения 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500"/>
                <a:t>и взаимодействия 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500"/>
                <a:t>ребёнка со взрослыми 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500"/>
                <a:t>и сверстниками</a:t>
              </a:r>
            </a:p>
          </p:txBody>
        </p:sp>
        <p:sp>
          <p:nvSpPr>
            <p:cNvPr id="96265" name="Text Box 7"/>
            <p:cNvSpPr txBox="1">
              <a:spLocks noChangeArrowheads="1"/>
            </p:cNvSpPr>
            <p:nvPr/>
          </p:nvSpPr>
          <p:spPr bwMode="auto">
            <a:xfrm>
              <a:off x="11022" y="7238"/>
              <a:ext cx="2610" cy="22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>
              <a:outerShdw dist="63500" dir="2212194" algn="ctr" rotWithShape="0">
                <a:srgbClr val="808080"/>
              </a:outerShdw>
            </a:effec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500"/>
                <a:t>Формирование готовности 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500"/>
                <a:t>к совместной деятельности 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500"/>
                <a:t>со сверстниками </a:t>
              </a:r>
            </a:p>
          </p:txBody>
        </p:sp>
        <p:sp>
          <p:nvSpPr>
            <p:cNvPr id="96266" name="Text Box 8"/>
            <p:cNvSpPr txBox="1">
              <a:spLocks noChangeArrowheads="1"/>
            </p:cNvSpPr>
            <p:nvPr/>
          </p:nvSpPr>
          <p:spPr bwMode="auto">
            <a:xfrm>
              <a:off x="7168" y="4498"/>
              <a:ext cx="3062" cy="26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>
              <a:outerShdw dist="63500" dir="2212194" algn="ctr" rotWithShape="0">
                <a:srgbClr val="808080"/>
              </a:outerShdw>
            </a:effec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500"/>
                <a:t>Становление самостоятельности, целенаправленности и саморегуляции собственных действий</a:t>
              </a:r>
            </a:p>
          </p:txBody>
        </p:sp>
        <p:sp>
          <p:nvSpPr>
            <p:cNvPr id="96267" name="Text Box 9"/>
            <p:cNvSpPr txBox="1">
              <a:spLocks noChangeArrowheads="1"/>
            </p:cNvSpPr>
            <p:nvPr/>
          </p:nvSpPr>
          <p:spPr bwMode="auto">
            <a:xfrm>
              <a:off x="10512" y="4498"/>
              <a:ext cx="3120" cy="26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>
              <a:outerShdw dist="63500" dir="2212194" algn="ctr" rotWithShape="0">
                <a:srgbClr val="808080"/>
              </a:outerShdw>
            </a:effec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500"/>
                <a:t>Развитие социального и эмоционального интеллекта, 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500"/>
                <a:t>эмоциональной отзывчивости, 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500"/>
                <a:t>сопереживания</a:t>
              </a:r>
            </a:p>
          </p:txBody>
        </p:sp>
        <p:sp>
          <p:nvSpPr>
            <p:cNvPr id="96268" name="Text Box 10"/>
            <p:cNvSpPr txBox="1">
              <a:spLocks noChangeArrowheads="1"/>
            </p:cNvSpPr>
            <p:nvPr/>
          </p:nvSpPr>
          <p:spPr bwMode="auto">
            <a:xfrm>
              <a:off x="706" y="7238"/>
              <a:ext cx="4534" cy="22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>
              <a:outerShdw dist="63500" dir="2212194" algn="ctr" rotWithShape="0">
                <a:srgbClr val="808080"/>
              </a:outerShdw>
            </a:effec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500"/>
                <a:t>Формирование уважительного отношения и чувства принадлежности к своей семье и к сообществу детей и взрослых в организации</a:t>
              </a:r>
            </a:p>
          </p:txBody>
        </p:sp>
        <p:sp>
          <p:nvSpPr>
            <p:cNvPr id="96269" name="Text Box 11"/>
            <p:cNvSpPr txBox="1">
              <a:spLocks noChangeArrowheads="1"/>
            </p:cNvSpPr>
            <p:nvPr/>
          </p:nvSpPr>
          <p:spPr bwMode="auto">
            <a:xfrm>
              <a:off x="5355" y="7238"/>
              <a:ext cx="2837" cy="22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>
              <a:outerShdw dist="63500" dir="2212194" algn="ctr" rotWithShape="0">
                <a:srgbClr val="808080"/>
              </a:outerShdw>
            </a:effec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500"/>
                <a:t>Формирование позитивных  установок к различным видам труда и творчества </a:t>
              </a:r>
            </a:p>
          </p:txBody>
        </p:sp>
        <p:sp>
          <p:nvSpPr>
            <p:cNvPr id="96270" name="Text Box 12"/>
            <p:cNvSpPr txBox="1">
              <a:spLocks noChangeArrowheads="1"/>
            </p:cNvSpPr>
            <p:nvPr/>
          </p:nvSpPr>
          <p:spPr bwMode="auto">
            <a:xfrm>
              <a:off x="8331" y="7208"/>
              <a:ext cx="2607" cy="22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>
              <a:outerShdw dist="63500" dir="2212194" algn="ctr" rotWithShape="0">
                <a:srgbClr val="808080"/>
              </a:outerShdw>
            </a:effec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500"/>
                <a:t>Формирование основ безопасного поведения в быту, социуме, природе</a:t>
              </a:r>
            </a:p>
          </p:txBody>
        </p:sp>
      </p:grp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3982813" y="1621899"/>
            <a:ext cx="352425" cy="480219"/>
          </a:xfrm>
          <a:prstGeom prst="downArrow">
            <a:avLst>
              <a:gd name="adj1" fmla="val 39102"/>
              <a:gd name="adj2" fmla="val 55685"/>
            </a:avLst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eaVert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" name="Заголовок 1"/>
          <p:cNvSpPr txBox="1"/>
          <p:nvPr/>
        </p:nvSpPr>
        <p:spPr>
          <a:xfrm>
            <a:off x="610694" y="304800"/>
            <a:ext cx="7543824" cy="30523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sz="3600" kern="1200" cap="none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333333"/>
                </a:solidFill>
                <a:effectLst/>
                <a:latin typeface="+mn-lt"/>
              </a:rPr>
              <a:t>Социально-коммуникативное развитие</a:t>
            </a:r>
          </a:p>
        </p:txBody>
      </p:sp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342900" y="784490"/>
            <a:ext cx="7829550" cy="842698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b="1"/>
              <a:t>Основная цель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b="1"/>
              <a:t>позитивная социализация детей дошкольного возраста, приобщение детей к социокультурным нормам, традициям семьи, общества и государства</a:t>
            </a:r>
            <a:endParaRPr lang="ru-RU" altLang="ru-RU" sz="1800"/>
          </a:p>
        </p:txBody>
      </p:sp>
      <p:pic>
        <p:nvPicPr>
          <p:cNvPr id="17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444288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:p15="http://schemas.microsoft.com/office/powerpoint/2012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56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23150" y="1333499"/>
            <a:ext cx="8144550" cy="3253175"/>
            <a:chOff x="367851" y="1023337"/>
            <a:chExt cx="8533974" cy="3280000"/>
          </a:xfrm>
        </p:grpSpPr>
        <p:sp>
          <p:nvSpPr>
            <p:cNvPr id="4" name="Text Box 165"/>
            <p:cNvSpPr txBox="1">
              <a:spLocks noChangeArrowheads="1"/>
            </p:cNvSpPr>
            <p:nvPr/>
          </p:nvSpPr>
          <p:spPr bwMode="auto">
            <a:xfrm>
              <a:off x="367851" y="1023337"/>
              <a:ext cx="8533974" cy="3280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ct val="0"/>
                </a:spcAft>
                <a:tabLst>
                  <a:tab pos="449580" algn="l"/>
                </a:tabLst>
              </a:pPr>
              <a:r>
                <a:rPr lang="ru-RU" sz="2000" b="1">
                  <a:effectLst/>
                  <a:latin typeface="Calibri" pitchFamily="34" charset="0"/>
                  <a:ea typeface="Calibri"/>
                  <a:cs typeface="Times New Roman"/>
                </a:rPr>
                <a:t>Направления воспитательной работы </a:t>
              </a:r>
            </a:p>
            <a:p>
              <a:pPr algn="ctr">
                <a:lnSpc>
                  <a:spcPct val="90000"/>
                </a:lnSpc>
                <a:spcAft>
                  <a:spcPct val="0"/>
                </a:spcAft>
                <a:tabLst>
                  <a:tab pos="449580" algn="l"/>
                </a:tabLst>
              </a:pPr>
              <a:r>
                <a:rPr lang="ru-RU" sz="2000" b="1">
                  <a:effectLst/>
                  <a:latin typeface="Calibri" pitchFamily="34" charset="0"/>
                  <a:ea typeface="Calibri"/>
                  <a:cs typeface="Times New Roman"/>
                </a:rPr>
                <a:t>в социально-коммуникативном развитии детей </a:t>
              </a:r>
              <a:endParaRPr lang="ru-RU" sz="2000">
                <a:effectLst/>
                <a:latin typeface="Calibri" pitchFamily="34" charset="0"/>
                <a:ea typeface="Calibri"/>
                <a:cs typeface="Times New Roman"/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458928" y="1738002"/>
              <a:ext cx="8361544" cy="2479649"/>
              <a:chOff x="458928" y="1275606"/>
              <a:chExt cx="8361544" cy="2231684"/>
            </a:xfrm>
          </p:grpSpPr>
          <p:sp>
            <p:nvSpPr>
              <p:cNvPr id="6" name="Text Box 172"/>
              <p:cNvSpPr txBox="1">
                <a:spLocks noChangeArrowheads="1"/>
              </p:cNvSpPr>
              <p:nvPr/>
            </p:nvSpPr>
            <p:spPr bwMode="auto">
              <a:xfrm>
                <a:off x="458928" y="1275606"/>
                <a:ext cx="2816928" cy="1044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95B3D7"/>
                </a:solidFill>
                <a:miter lim="800000"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ct val="0"/>
                  </a:spcAft>
                  <a:tabLst>
                    <a:tab pos="449580" algn="l"/>
                  </a:tabLst>
                </a:pPr>
                <a:r>
                  <a:rPr lang="ru-RU" sz="1600" b="1">
                    <a:latin typeface="Calibri" pitchFamily="34" charset="0"/>
                    <a:ea typeface="Calibri"/>
                    <a:cs typeface="Times New Roman"/>
                  </a:rPr>
                  <a:t>Присвоение ребёнком моральных и нравственных норм и ценностей, принятых в обществе</a:t>
                </a:r>
              </a:p>
            </p:txBody>
          </p:sp>
          <p:sp>
            <p:nvSpPr>
              <p:cNvPr id="7" name="Text Box 171"/>
              <p:cNvSpPr txBox="1">
                <a:spLocks noChangeArrowheads="1"/>
              </p:cNvSpPr>
              <p:nvPr/>
            </p:nvSpPr>
            <p:spPr bwMode="auto">
              <a:xfrm>
                <a:off x="3348160" y="2391290"/>
                <a:ext cx="2664000" cy="1116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99594"/>
                </a:solidFill>
                <a:miter lim="800000"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ct val="0"/>
                  </a:spcAft>
                  <a:tabLst>
                    <a:tab pos="449580" algn="l"/>
                  </a:tabLst>
                </a:pPr>
                <a:r>
                  <a:rPr lang="ru-RU" sz="1600" b="1">
                    <a:latin typeface="Calibri" pitchFamily="34" charset="0"/>
                    <a:ea typeface="Calibri"/>
                    <a:cs typeface="Times New Roman"/>
                  </a:rPr>
                  <a:t>Развитие эмоционального и социального интеллекта,  общения и взаимодействия ребёнка со взрослыми и сверстниками</a:t>
                </a:r>
              </a:p>
            </p:txBody>
          </p:sp>
          <p:sp>
            <p:nvSpPr>
              <p:cNvPr id="8" name="Text Box 173"/>
              <p:cNvSpPr txBox="1">
                <a:spLocks noChangeArrowheads="1"/>
              </p:cNvSpPr>
              <p:nvPr/>
            </p:nvSpPr>
            <p:spPr bwMode="auto">
              <a:xfrm>
                <a:off x="3384472" y="1275606"/>
                <a:ext cx="5436000" cy="1044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2D69B"/>
                </a:solidFill>
                <a:miter lim="800000"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ct val="0"/>
                  </a:spcAft>
                  <a:tabLst>
                    <a:tab pos="449580" algn="l"/>
                  </a:tabLst>
                </a:pPr>
                <a:r>
                  <a:rPr lang="ru-RU" sz="1600" b="1">
                    <a:latin typeface="Calibri" pitchFamily="34" charset="0"/>
                    <a:ea typeface="Calibri"/>
                    <a:cs typeface="Times New Roman"/>
                  </a:rPr>
                  <a:t>Формирование у ребёнка уважительного отношения и чувства принадлежности к своей семье, национальности, стране, к сообществу детей и взрослых в образовательной организации, гендерной идентичности, любви к Родине</a:t>
                </a:r>
              </a:p>
            </p:txBody>
          </p:sp>
          <p:sp>
            <p:nvSpPr>
              <p:cNvPr id="9" name="Text Box 167"/>
              <p:cNvSpPr txBox="1">
                <a:spLocks noChangeArrowheads="1"/>
              </p:cNvSpPr>
              <p:nvPr/>
            </p:nvSpPr>
            <p:spPr bwMode="auto">
              <a:xfrm>
                <a:off x="465013" y="2391290"/>
                <a:ext cx="2772000" cy="1116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B2A1C7"/>
                </a:solidFill>
                <a:miter lim="800000"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ct val="0"/>
                  </a:spcAft>
                  <a:tabLst>
                    <a:tab pos="449580" algn="l"/>
                  </a:tabLst>
                </a:pPr>
                <a:r>
                  <a:rPr lang="ru-RU" sz="1600" b="1">
                    <a:latin typeface="Calibri" pitchFamily="34" charset="0"/>
                    <a:ea typeface="Calibri"/>
                    <a:cs typeface="Times New Roman"/>
                  </a:rPr>
                  <a:t>Формирование позитивного эмоционально-ценностного отношения  к разным видам труда и творчества</a:t>
                </a:r>
              </a:p>
            </p:txBody>
          </p:sp>
          <p:sp>
            <p:nvSpPr>
              <p:cNvPr id="10" name="Text Box 169"/>
              <p:cNvSpPr txBox="1">
                <a:spLocks noChangeArrowheads="1"/>
              </p:cNvSpPr>
              <p:nvPr/>
            </p:nvSpPr>
            <p:spPr bwMode="auto">
              <a:xfrm>
                <a:off x="6121087" y="2391290"/>
                <a:ext cx="2699385" cy="1116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ABF8F"/>
                </a:solidFill>
                <a:miter lim="800000"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ct val="0"/>
                  </a:spcAft>
                  <a:tabLst>
                    <a:tab pos="449580" algn="l"/>
                  </a:tabLst>
                </a:pPr>
                <a:r>
                  <a:rPr lang="ru-RU" sz="1600" b="1">
                    <a:latin typeface="Calibri" pitchFamily="34" charset="0"/>
                    <a:ea typeface="Calibri"/>
                    <a:cs typeface="Times New Roman"/>
                  </a:rPr>
                  <a:t>Становление самостоятельности, целенаправленности и способности к регуляции собственных действий</a:t>
                </a:r>
              </a:p>
            </p:txBody>
          </p:sp>
        </p:grpSp>
      </p:grpSp>
      <p:sp>
        <p:nvSpPr>
          <p:cNvPr id="11" name="Заголовок 1"/>
          <p:cNvSpPr txBox="1"/>
          <p:nvPr/>
        </p:nvSpPr>
        <p:spPr>
          <a:xfrm>
            <a:off x="618225" y="479525"/>
            <a:ext cx="7543824" cy="547374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3600" kern="1200" cap="none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333333"/>
                </a:solidFill>
                <a:effectLst/>
                <a:latin typeface="+mn-lt"/>
              </a:rPr>
              <a:t>Социально-коммуникативное развитие</a:t>
            </a:r>
          </a:p>
        </p:txBody>
      </p:sp>
      <p:pic>
        <p:nvPicPr>
          <p:cNvPr id="12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1441091061"/>
      </p:ext>
    </p:extLst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57</a:t>
            </a:fld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247652" y="676276"/>
            <a:ext cx="7953375" cy="4867275"/>
            <a:chOff x="0" y="177980"/>
            <a:chExt cx="9788400" cy="3833395"/>
          </a:xfrm>
        </p:grpSpPr>
        <p:sp>
          <p:nvSpPr>
            <p:cNvPr id="13" name="Text Box 176"/>
            <p:cNvSpPr txBox="1">
              <a:spLocks noChangeArrowheads="1"/>
            </p:cNvSpPr>
            <p:nvPr/>
          </p:nvSpPr>
          <p:spPr bwMode="auto">
            <a:xfrm>
              <a:off x="1647825" y="177980"/>
              <a:ext cx="8140065" cy="296635"/>
            </a:xfrm>
            <a:prstGeom prst="rect">
              <a:avLst/>
            </a:prstGeom>
            <a:gradFill rotWithShape="0">
              <a:gsLst>
                <a:gs pos="0">
                  <a:srgbClr val="66CCFF">
                    <a:gamma/>
                    <a:tint val="20000"/>
                    <a:invGamma/>
                  </a:srgbClr>
                </a:gs>
                <a:gs pos="100000">
                  <a:srgbClr val="66CCFF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lnSpc>
                  <a:spcPct val="90000"/>
                </a:lnSpc>
                <a:spcAft>
                  <a:spcPct val="0"/>
                </a:spcAft>
                <a:tabLst>
                  <a:tab pos="449580" algn="l"/>
                </a:tabLst>
              </a:pPr>
              <a:r>
                <a:rPr lang="ru-RU" sz="1300" b="1">
                  <a:effectLst/>
                  <a:latin typeface="Calibri" pitchFamily="34" charset="0"/>
                  <a:ea typeface="Calibri"/>
                  <a:cs typeface="Times New Roman"/>
                </a:rPr>
                <a:t>Присвоение ребенком моральных и нравственных ценностей, принятых в обществе</a:t>
              </a:r>
              <a:endParaRPr lang="ru-RU" sz="1100">
                <a:effectLst/>
                <a:latin typeface="Calibri" pitchFamily="34" charset="0"/>
                <a:ea typeface="Calibri"/>
                <a:cs typeface="Times New Roman"/>
              </a:endParaRP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0" y="178014"/>
              <a:ext cx="1584000" cy="296602"/>
              <a:chOff x="0" y="168489"/>
              <a:chExt cx="1583690" cy="296602"/>
            </a:xfrm>
          </p:grpSpPr>
          <p:sp>
            <p:nvSpPr>
              <p:cNvPr id="25" name="AutoShape 178"/>
              <p:cNvSpPr>
                <a:spLocks noChangeArrowheads="1"/>
              </p:cNvSpPr>
              <p:nvPr/>
            </p:nvSpPr>
            <p:spPr bwMode="auto">
              <a:xfrm>
                <a:off x="0" y="168489"/>
                <a:ext cx="1583690" cy="296602"/>
              </a:xfrm>
              <a:prstGeom prst="homePlate">
                <a:avLst>
                  <a:gd name="adj" fmla="val 45473"/>
                </a:avLst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90000"/>
                  </a:lnSpc>
                </a:pP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6" name="Text Box 179"/>
              <p:cNvSpPr txBox="1">
                <a:spLocks noChangeArrowheads="1"/>
              </p:cNvSpPr>
              <p:nvPr/>
            </p:nvSpPr>
            <p:spPr bwMode="auto">
              <a:xfrm>
                <a:off x="0" y="187539"/>
                <a:ext cx="1443908" cy="266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15="http://schemas.microsoft.com/office/powerpoint/2012/main" xmlns:p14="http://schemas.microsoft.com/office/powerpoint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15="http://schemas.microsoft.com/office/powerpoint/2012/main" xmlns:p14="http://schemas.microsoft.com/office/powerpoint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ct val="0"/>
                  </a:spcAft>
                  <a:tabLst>
                    <a:tab pos="449580" algn="l"/>
                  </a:tabLst>
                </a:pPr>
                <a:r>
                  <a:rPr lang="ru-RU" sz="1200" b="1">
                    <a:solidFill>
                      <a:srgbClr val="FFFFFF"/>
                    </a:solidFill>
                    <a:effectLst/>
                    <a:latin typeface="Calibri" pitchFamily="34" charset="0"/>
                    <a:ea typeface="Calibri"/>
                    <a:cs typeface="Times New Roman"/>
                  </a:rPr>
                  <a:t>Направление</a:t>
                </a:r>
                <a:endParaRPr lang="ru-RU" sz="1100">
                  <a:effectLst/>
                  <a:latin typeface="Calibri" pitchFamily="34" charset="0"/>
                  <a:ea typeface="Calibri"/>
                  <a:cs typeface="Times New Roman"/>
                </a:endParaRPr>
              </a:p>
            </p:txBody>
          </p:sp>
        </p:grpSp>
        <p:sp>
          <p:nvSpPr>
            <p:cNvPr id="15" name="Text Box 181"/>
            <p:cNvSpPr txBox="1">
              <a:spLocks noChangeArrowheads="1"/>
            </p:cNvSpPr>
            <p:nvPr/>
          </p:nvSpPr>
          <p:spPr bwMode="auto">
            <a:xfrm>
              <a:off x="7772400" y="514350"/>
              <a:ext cx="2016000" cy="4680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</a:ln>
            <a:effectLst>
              <a:outerShdw dist="63500" dir="3187806" algn="ctr" rotWithShape="0">
                <a:srgbClr val="205867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90000"/>
                </a:lnSpc>
                <a:spcAft>
                  <a:spcPct val="0"/>
                </a:spcAft>
                <a:tabLst>
                  <a:tab pos="449580" algn="l"/>
                </a:tabLst>
              </a:pPr>
              <a:r>
                <a:rPr lang="ru-RU" sz="1200" b="1" i="1">
                  <a:solidFill>
                    <a:srgbClr val="000000"/>
                  </a:solidFill>
                  <a:effectLst/>
                  <a:latin typeface="Calibri" pitchFamily="34" charset="0"/>
                  <a:ea typeface="Calibri"/>
                  <a:cs typeface="Times New Roman"/>
                </a:rPr>
                <a:t>Формирование основ экологического сознания</a:t>
              </a:r>
              <a:endParaRPr lang="ru-RU" sz="1100">
                <a:effectLst/>
                <a:latin typeface="Calibri" pitchFamily="34" charset="0"/>
                <a:ea typeface="Calibri"/>
                <a:cs typeface="Times New Roman"/>
              </a:endParaRPr>
            </a:p>
          </p:txBody>
        </p:sp>
        <p:grpSp>
          <p:nvGrpSpPr>
            <p:cNvPr id="16" name="Group 182"/>
            <p:cNvGrpSpPr/>
            <p:nvPr/>
          </p:nvGrpSpPr>
          <p:grpSpPr>
            <a:xfrm>
              <a:off x="0" y="561975"/>
              <a:ext cx="1584000" cy="396000"/>
              <a:chOff x="1020" y="2010"/>
              <a:chExt cx="2494" cy="794"/>
            </a:xfrm>
          </p:grpSpPr>
          <p:sp>
            <p:nvSpPr>
              <p:cNvPr id="23" name="AutoShape 183"/>
              <p:cNvSpPr>
                <a:spLocks noChangeArrowheads="1"/>
              </p:cNvSpPr>
              <p:nvPr/>
            </p:nvSpPr>
            <p:spPr bwMode="auto">
              <a:xfrm>
                <a:off x="1020" y="2010"/>
                <a:ext cx="2494" cy="794"/>
              </a:xfrm>
              <a:prstGeom prst="homePlate">
                <a:avLst>
                  <a:gd name="adj" fmla="val 45473"/>
                </a:avLst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>
                  <a:lnSpc>
                    <a:spcPct val="90000"/>
                  </a:lnSpc>
                </a:pP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4" name="Text Box 184"/>
              <p:cNvSpPr txBox="1">
                <a:spLocks noChangeArrowheads="1"/>
              </p:cNvSpPr>
              <p:nvPr/>
            </p:nvSpPr>
            <p:spPr bwMode="auto">
              <a:xfrm>
                <a:off x="1020" y="2035"/>
                <a:ext cx="2274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15="http://schemas.microsoft.com/office/powerpoint/2012/main" xmlns:p14="http://schemas.microsoft.com/office/powerpoint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15="http://schemas.microsoft.com/office/powerpoint/2012/main" xmlns:p14="http://schemas.microsoft.com/office/powerpoint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ct val="0"/>
                  </a:spcAft>
                  <a:tabLst>
                    <a:tab pos="449580" algn="l"/>
                  </a:tabLst>
                </a:pPr>
                <a:r>
                  <a:rPr lang="ru-RU" sz="1200" b="1">
                    <a:solidFill>
                      <a:srgbClr val="FFFFFF"/>
                    </a:solidFill>
                    <a:effectLst/>
                    <a:latin typeface="Calibri" pitchFamily="34" charset="0"/>
                    <a:ea typeface="Calibri"/>
                    <a:cs typeface="Times New Roman"/>
                  </a:rPr>
                  <a:t>Подраздел</a:t>
                </a:r>
                <a:endParaRPr lang="ru-RU" sz="1100">
                  <a:effectLst/>
                  <a:latin typeface="Calibri" pitchFamily="34" charset="0"/>
                  <a:ea typeface="Calibri"/>
                  <a:cs typeface="Times New Roman"/>
                </a:endParaRPr>
              </a:p>
            </p:txBody>
          </p:sp>
        </p:grpSp>
        <p:sp>
          <p:nvSpPr>
            <p:cNvPr id="17" name="Text Box 185"/>
            <p:cNvSpPr txBox="1">
              <a:spLocks noChangeArrowheads="1"/>
            </p:cNvSpPr>
            <p:nvPr/>
          </p:nvSpPr>
          <p:spPr bwMode="auto">
            <a:xfrm>
              <a:off x="1657350" y="514350"/>
              <a:ext cx="5976000" cy="4680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miter lim="800000"/>
            </a:ln>
            <a:effectLst>
              <a:outerShdw dist="63500" dir="3187806" algn="ctr" rotWithShape="0">
                <a:srgbClr val="974706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lnSpc>
                  <a:spcPct val="90000"/>
                </a:lnSpc>
                <a:spcAft>
                  <a:spcPct val="0"/>
                </a:spcAft>
                <a:tabLst>
                  <a:tab pos="449580" algn="l"/>
                </a:tabLst>
              </a:pPr>
              <a:r>
                <a:rPr lang="ru-RU" sz="1200" b="1" i="1">
                  <a:solidFill>
                    <a:srgbClr val="000000"/>
                  </a:solidFill>
                  <a:effectLst/>
                  <a:latin typeface="Calibri" pitchFamily="34" charset="0"/>
                  <a:ea typeface="Calibri"/>
                  <a:cs typeface="Times New Roman"/>
                </a:rPr>
                <a:t>Формирование ориентации на нравственные и моральные ценности</a:t>
              </a:r>
              <a:r>
                <a:rPr lang="ru-RU" sz="1200" b="1">
                  <a:effectLst/>
                  <a:latin typeface="Calibri" pitchFamily="34" charset="0"/>
                  <a:ea typeface="Calibri"/>
                  <a:cs typeface="Times New Roman"/>
                </a:rPr>
                <a:t> </a:t>
              </a:r>
              <a:endParaRPr lang="ru-RU" sz="1100">
                <a:effectLst/>
                <a:latin typeface="Calibri" pitchFamily="34" charset="0"/>
                <a:ea typeface="Calibri"/>
                <a:cs typeface="Times New Roman"/>
              </a:endParaRPr>
            </a:p>
          </p:txBody>
        </p:sp>
        <p:grpSp>
          <p:nvGrpSpPr>
            <p:cNvPr id="18" name="Group 187"/>
            <p:cNvGrpSpPr/>
            <p:nvPr/>
          </p:nvGrpSpPr>
          <p:grpSpPr>
            <a:xfrm>
              <a:off x="0" y="1990725"/>
              <a:ext cx="1584000" cy="540000"/>
              <a:chOff x="1020" y="2010"/>
              <a:chExt cx="2494" cy="794"/>
            </a:xfrm>
          </p:grpSpPr>
          <p:sp>
            <p:nvSpPr>
              <p:cNvPr id="21" name="AutoShape 188"/>
              <p:cNvSpPr>
                <a:spLocks noChangeArrowheads="1"/>
              </p:cNvSpPr>
              <p:nvPr/>
            </p:nvSpPr>
            <p:spPr bwMode="auto">
              <a:xfrm>
                <a:off x="1020" y="2010"/>
                <a:ext cx="2494" cy="794"/>
              </a:xfrm>
              <a:prstGeom prst="homePlate">
                <a:avLst>
                  <a:gd name="adj" fmla="val 45473"/>
                </a:avLst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90000"/>
                  </a:lnSpc>
                </a:pP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2" name="Text Box 189"/>
              <p:cNvSpPr txBox="1">
                <a:spLocks noChangeArrowheads="1"/>
              </p:cNvSpPr>
              <p:nvPr/>
            </p:nvSpPr>
            <p:spPr bwMode="auto">
              <a:xfrm>
                <a:off x="1020" y="2035"/>
                <a:ext cx="2274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15="http://schemas.microsoft.com/office/powerpoint/2012/main" xmlns:p14="http://schemas.microsoft.com/office/powerpoint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15="http://schemas.microsoft.com/office/powerpoint/2012/main" xmlns:p14="http://schemas.microsoft.com/office/powerpoint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ct val="0"/>
                  </a:spcAft>
                  <a:tabLst>
                    <a:tab pos="449580" algn="l"/>
                  </a:tabLst>
                </a:pPr>
                <a:r>
                  <a:rPr lang="ru-RU" sz="1200" b="1">
                    <a:solidFill>
                      <a:srgbClr val="FFFFFF"/>
                    </a:solidFill>
                    <a:effectLst/>
                    <a:latin typeface="Calibri" pitchFamily="34" charset="0"/>
                    <a:ea typeface="Calibri"/>
                    <a:cs typeface="Times New Roman"/>
                  </a:rPr>
                  <a:t>Возрастная специфика</a:t>
                </a:r>
                <a:endParaRPr lang="ru-RU" sz="1100">
                  <a:effectLst/>
                  <a:latin typeface="Calibri" pitchFamily="34" charset="0"/>
                  <a:ea typeface="Calibri"/>
                  <a:cs typeface="Times New Roman"/>
                </a:endParaRPr>
              </a:p>
            </p:txBody>
          </p:sp>
        </p:grpSp>
        <p:sp>
          <p:nvSpPr>
            <p:cNvPr id="19" name="Text Box 190"/>
            <p:cNvSpPr txBox="1">
              <a:spLocks noChangeArrowheads="1"/>
            </p:cNvSpPr>
            <p:nvPr/>
          </p:nvSpPr>
          <p:spPr bwMode="auto">
            <a:xfrm>
              <a:off x="7772400" y="1095375"/>
              <a:ext cx="2016000" cy="29160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</a:ln>
            <a:effectLst>
              <a:outerShdw dist="63500" dir="3187806" algn="ctr" rotWithShape="0">
                <a:srgbClr val="205867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90000"/>
                </a:lnSpc>
                <a:spcAft>
                  <a:spcPct val="0"/>
                </a:spcAft>
                <a:tabLst>
                  <a:tab pos="449580" algn="l"/>
                </a:tabLst>
              </a:pPr>
              <a:r>
                <a:rPr lang="ru-RU" sz="1200" b="1">
                  <a:solidFill>
                    <a:srgbClr val="000000"/>
                  </a:solidFill>
                  <a:effectLst/>
                  <a:latin typeface="Calibri" pitchFamily="34" charset="0"/>
                  <a:ea typeface="Calibri"/>
                  <a:cs typeface="Times New Roman"/>
                </a:rPr>
                <a:t>3 – 4 года:</a:t>
              </a:r>
              <a:r>
                <a:rPr lang="ru-RU" sz="1200">
                  <a:solidFill>
                    <a:srgbClr val="000000"/>
                  </a:solidFill>
                  <a:effectLst/>
                  <a:latin typeface="Calibri" pitchFamily="34" charset="0"/>
                  <a:ea typeface="Calibri"/>
                  <a:cs typeface="Times New Roman"/>
                </a:rPr>
                <a:t> формирование первичных ориентаций в мире живой и неживой природы</a:t>
              </a:r>
              <a:endParaRPr lang="ru-RU" sz="1100">
                <a:effectLst/>
                <a:latin typeface="Calibri" pitchFamily="34" charset="0"/>
                <a:ea typeface="Calibri"/>
                <a:cs typeface="Times New Roman"/>
              </a:endParaRPr>
            </a:p>
            <a:p>
              <a:pPr>
                <a:lnSpc>
                  <a:spcPct val="90000"/>
                </a:lnSpc>
                <a:spcAft>
                  <a:spcPct val="0"/>
                </a:spcAft>
                <a:tabLst>
                  <a:tab pos="449580" algn="l"/>
                </a:tabLst>
              </a:pPr>
              <a:r>
                <a:rPr lang="ru-RU" sz="1200" b="1">
                  <a:solidFill>
                    <a:srgbClr val="000000"/>
                  </a:solidFill>
                  <a:effectLst/>
                  <a:latin typeface="Calibri" pitchFamily="34" charset="0"/>
                  <a:ea typeface="Calibri"/>
                  <a:cs typeface="Times New Roman"/>
                </a:rPr>
                <a:t>4 – 5 лет:</a:t>
              </a:r>
              <a:r>
                <a:rPr lang="ru-RU" sz="1200">
                  <a:solidFill>
                    <a:srgbClr val="000000"/>
                  </a:solidFill>
                  <a:effectLst/>
                  <a:latin typeface="Calibri" pitchFamily="34" charset="0"/>
                  <a:ea typeface="Calibri"/>
                  <a:cs typeface="Times New Roman"/>
                </a:rPr>
                <a:t> формирование элементарных экологических представлений</a:t>
              </a:r>
              <a:endParaRPr lang="ru-RU" sz="1100">
                <a:effectLst/>
                <a:latin typeface="Calibri" pitchFamily="34" charset="0"/>
                <a:ea typeface="Calibri"/>
                <a:cs typeface="Times New Roman"/>
              </a:endParaRPr>
            </a:p>
            <a:p>
              <a:pPr>
                <a:lnSpc>
                  <a:spcPct val="90000"/>
                </a:lnSpc>
                <a:spcAft>
                  <a:spcPct val="0"/>
                </a:spcAft>
                <a:tabLst>
                  <a:tab pos="449580" algn="l"/>
                </a:tabLst>
              </a:pPr>
              <a:r>
                <a:rPr lang="ru-RU" sz="1200" b="1">
                  <a:solidFill>
                    <a:srgbClr val="000000"/>
                  </a:solidFill>
                  <a:effectLst/>
                  <a:latin typeface="Calibri" pitchFamily="34" charset="0"/>
                  <a:ea typeface="Calibri"/>
                  <a:cs typeface="Times New Roman"/>
                </a:rPr>
                <a:t>5 – 6 лет:</a:t>
              </a:r>
              <a:r>
                <a:rPr lang="ru-RU" sz="1200">
                  <a:solidFill>
                    <a:srgbClr val="000000"/>
                  </a:solidFill>
                  <a:effectLst/>
                  <a:latin typeface="Calibri" pitchFamily="34" charset="0"/>
                  <a:ea typeface="Calibri"/>
                  <a:cs typeface="Times New Roman"/>
                </a:rPr>
                <a:t> формирование основ экологической культуры и элементарных представлений об эволюции</a:t>
              </a:r>
              <a:endParaRPr lang="ru-RU" sz="1100">
                <a:effectLst/>
                <a:latin typeface="Calibri" pitchFamily="34" charset="0"/>
                <a:ea typeface="Calibri"/>
                <a:cs typeface="Times New Roman"/>
              </a:endParaRPr>
            </a:p>
            <a:p>
              <a:pPr>
                <a:lnSpc>
                  <a:spcPct val="90000"/>
                </a:lnSpc>
                <a:spcAft>
                  <a:spcPct val="0"/>
                </a:spcAft>
                <a:tabLst>
                  <a:tab pos="449580" algn="l"/>
                </a:tabLst>
              </a:pPr>
              <a:r>
                <a:rPr lang="ru-RU" sz="1200" b="1">
                  <a:effectLst/>
                  <a:latin typeface="Calibri" pitchFamily="34" charset="0"/>
                  <a:ea typeface="Calibri"/>
                  <a:cs typeface="Times New Roman"/>
                </a:rPr>
                <a:t>6 – 7 лет:</a:t>
              </a:r>
              <a:r>
                <a:rPr lang="ru-RU" sz="1200">
                  <a:effectLst/>
                  <a:latin typeface="Calibri" pitchFamily="34" charset="0"/>
                  <a:ea typeface="Calibri"/>
                  <a:cs typeface="Times New Roman"/>
                </a:rPr>
                <a:t> </a:t>
              </a:r>
              <a:r>
                <a:rPr lang="ru-RU" sz="1200">
                  <a:solidFill>
                    <a:srgbClr val="000000"/>
                  </a:solidFill>
                  <a:effectLst/>
                  <a:latin typeface="Calibri" pitchFamily="34" charset="0"/>
                  <a:ea typeface="Calibri"/>
                  <a:cs typeface="Times New Roman"/>
                </a:rPr>
                <a:t>становление начальных форм экологического сознания</a:t>
              </a:r>
              <a:endParaRPr lang="ru-RU" sz="1100">
                <a:effectLst/>
                <a:latin typeface="Calibri" pitchFamily="34" charset="0"/>
                <a:ea typeface="Calibri"/>
                <a:cs typeface="Times New Roman"/>
              </a:endParaRPr>
            </a:p>
            <a:p>
              <a:pPr>
                <a:lnSpc>
                  <a:spcPct val="90000"/>
                </a:lnSpc>
                <a:spcAft>
                  <a:spcPct val="0"/>
                </a:spcAft>
                <a:tabLst>
                  <a:tab pos="449580" algn="l"/>
                </a:tabLst>
              </a:pPr>
              <a:r>
                <a:rPr lang="ru-RU" sz="1200" b="1">
                  <a:effectLst/>
                  <a:latin typeface="Calibri" pitchFamily="34" charset="0"/>
                  <a:ea typeface="Calibri"/>
                  <a:cs typeface="Times New Roman"/>
                </a:rPr>
                <a:t> </a:t>
              </a:r>
              <a:endParaRPr lang="ru-RU" sz="1100">
                <a:effectLst/>
                <a:latin typeface="Calibri" pitchFamily="34" charset="0"/>
                <a:ea typeface="Calibri"/>
                <a:cs typeface="Times New Roman"/>
              </a:endParaRPr>
            </a:p>
          </p:txBody>
        </p:sp>
        <p:sp>
          <p:nvSpPr>
            <p:cNvPr id="20" name="Text Box 191"/>
            <p:cNvSpPr txBox="1">
              <a:spLocks noChangeArrowheads="1"/>
            </p:cNvSpPr>
            <p:nvPr/>
          </p:nvSpPr>
          <p:spPr bwMode="auto">
            <a:xfrm>
              <a:off x="1657350" y="1095375"/>
              <a:ext cx="5976000" cy="29160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miter lim="800000"/>
            </a:ln>
            <a:effectLst>
              <a:outerShdw dist="63500" dir="3187806" algn="ctr" rotWithShape="0">
                <a:srgbClr val="974706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90000"/>
                </a:lnSpc>
                <a:spcAft>
                  <a:spcPct val="0"/>
                </a:spcAft>
                <a:tabLst>
                  <a:tab pos="449580" algn="l"/>
                  <a:tab pos="630555" algn="l"/>
                </a:tabLst>
              </a:pPr>
              <a:r>
                <a:rPr lang="ru-RU" sz="1300" b="1">
                  <a:solidFill>
                    <a:srgbClr val="000000"/>
                  </a:solidFill>
                  <a:effectLst/>
                  <a:latin typeface="Calibri" pitchFamily="34" charset="0"/>
                  <a:ea typeface="Calibri"/>
                  <a:cs typeface="Times New Roman"/>
                </a:rPr>
                <a:t>3 – 4 года:</a:t>
              </a:r>
              <a:r>
                <a:rPr lang="ru-RU" sz="1300">
                  <a:solidFill>
                    <a:srgbClr val="000000"/>
                  </a:solidFill>
                  <a:effectLst/>
                  <a:latin typeface="Calibri" pitchFamily="34" charset="0"/>
                  <a:ea typeface="Calibri"/>
                  <a:cs typeface="Times New Roman"/>
                </a:rPr>
                <a:t> формирование начальных этических, социальных и эстетических представлений; культурно-гигиенических навыков и привычки к чистоте и опрятности как основы положительного самоотношения, самопрезентации и культуры поведения</a:t>
              </a:r>
              <a:endParaRPr lang="ru-RU" sz="1300">
                <a:effectLst/>
                <a:latin typeface="Calibri" pitchFamily="34" charset="0"/>
                <a:ea typeface="Calibri"/>
                <a:cs typeface="Times New Roman"/>
              </a:endParaRPr>
            </a:p>
            <a:p>
              <a:pPr algn="just">
                <a:lnSpc>
                  <a:spcPct val="90000"/>
                </a:lnSpc>
                <a:spcAft>
                  <a:spcPct val="0"/>
                </a:spcAft>
                <a:tabLst>
                  <a:tab pos="449580" algn="l"/>
                  <a:tab pos="630555" algn="l"/>
                </a:tabLst>
              </a:pPr>
              <a:r>
                <a:rPr lang="ru-RU" sz="1300" b="1">
                  <a:solidFill>
                    <a:srgbClr val="000000"/>
                  </a:solidFill>
                  <a:effectLst/>
                  <a:latin typeface="Calibri" pitchFamily="34" charset="0"/>
                  <a:ea typeface="Calibri"/>
                  <a:cs typeface="Times New Roman"/>
                </a:rPr>
                <a:t>4 – 5 лет:</a:t>
              </a:r>
              <a:r>
                <a:rPr lang="ru-RU" sz="1300">
                  <a:solidFill>
                    <a:srgbClr val="000000"/>
                  </a:solidFill>
                  <a:effectLst/>
                  <a:latin typeface="Calibri" pitchFamily="34" charset="0"/>
                  <a:ea typeface="Calibri"/>
                  <a:cs typeface="Times New Roman"/>
                </a:rPr>
                <a:t> развитие социальных чувств: чуткость, отзывчивость, сопереживание к неудачам других умение помогать и партнеру и самому принимать помощь; формирование представлений о правилах и нормах гендерных и семейных взаимоотношений</a:t>
              </a:r>
              <a:endParaRPr lang="ru-RU" sz="1300">
                <a:effectLst/>
                <a:latin typeface="Calibri" pitchFamily="34" charset="0"/>
                <a:ea typeface="Calibri"/>
                <a:cs typeface="Times New Roman"/>
              </a:endParaRPr>
            </a:p>
            <a:p>
              <a:pPr algn="just">
                <a:lnSpc>
                  <a:spcPct val="90000"/>
                </a:lnSpc>
                <a:spcAft>
                  <a:spcPct val="0"/>
                </a:spcAft>
                <a:tabLst>
                  <a:tab pos="449580" algn="l"/>
                </a:tabLst>
              </a:pPr>
              <a:r>
                <a:rPr lang="ru-RU" sz="1300" b="1">
                  <a:solidFill>
                    <a:srgbClr val="000000"/>
                  </a:solidFill>
                  <a:effectLst/>
                  <a:latin typeface="Calibri" pitchFamily="34" charset="0"/>
                  <a:ea typeface="Calibri"/>
                  <a:cs typeface="Times New Roman"/>
                </a:rPr>
                <a:t>5 – 6 лет:</a:t>
              </a:r>
              <a:r>
                <a:rPr lang="ru-RU" sz="1300">
                  <a:solidFill>
                    <a:srgbClr val="000000"/>
                  </a:solidFill>
                  <a:effectLst/>
                  <a:latin typeface="Calibri" pitchFamily="34" charset="0"/>
                  <a:ea typeface="Calibri"/>
                  <a:cs typeface="Times New Roman"/>
                </a:rPr>
                <a:t> развитие эмпатии; способности учитывать психологические состояния других людей, формирование предпосылок к толерантности как нравственному качеству; освоение норм и правил социально одобряемого поведения; воспитание уважения к семейным и национальным традициям, побуждение к посильному участию в жизни своей семьи</a:t>
              </a:r>
              <a:endParaRPr lang="ru-RU" sz="1300">
                <a:effectLst/>
                <a:latin typeface="Calibri" pitchFamily="34" charset="0"/>
                <a:ea typeface="Calibri"/>
                <a:cs typeface="Times New Roman"/>
              </a:endParaRPr>
            </a:p>
            <a:p>
              <a:pPr algn="just">
                <a:lnSpc>
                  <a:spcPct val="90000"/>
                </a:lnSpc>
                <a:spcAft>
                  <a:spcPts val="1000"/>
                </a:spcAft>
                <a:tabLst>
                  <a:tab pos="449580" algn="l"/>
                </a:tabLst>
              </a:pPr>
              <a:r>
                <a:rPr lang="ru-RU" sz="1300" b="1">
                  <a:effectLst/>
                  <a:latin typeface="Calibri" pitchFamily="34" charset="0"/>
                  <a:ea typeface="Calibri"/>
                  <a:cs typeface="Times New Roman"/>
                </a:rPr>
                <a:t>6 – 7 лет:</a:t>
              </a:r>
              <a:r>
                <a:rPr lang="ru-RU" sz="1300">
                  <a:effectLst/>
                  <a:latin typeface="Calibri" pitchFamily="34" charset="0"/>
                  <a:ea typeface="Calibri"/>
                  <a:cs typeface="Times New Roman"/>
                </a:rPr>
                <a:t> освоение ребёнком норм и правил культурного взаимодействия с окружающими; формирование нравственно-волевых качеств; развитие чувства собственного достоинства, патриотизма,  ответственности и гордости за достижения страны </a:t>
              </a:r>
            </a:p>
            <a:p>
              <a:pPr>
                <a:lnSpc>
                  <a:spcPct val="90000"/>
                </a:lnSpc>
                <a:spcAft>
                  <a:spcPts val="1000"/>
                </a:spcAft>
                <a:tabLst>
                  <a:tab pos="449580" algn="l"/>
                </a:tabLst>
              </a:pPr>
              <a:r>
                <a:rPr lang="ru-RU" sz="1300" b="1">
                  <a:effectLst/>
                  <a:latin typeface="Calibri" pitchFamily="34" charset="0"/>
                  <a:ea typeface="Calibri"/>
                  <a:cs typeface="Times New Roman"/>
                </a:rPr>
                <a:t> </a:t>
              </a:r>
              <a:endParaRPr lang="ru-RU" sz="1300">
                <a:effectLst/>
                <a:latin typeface="Calibri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27" name="Заголовок 1"/>
          <p:cNvSpPr txBox="1"/>
          <p:nvPr/>
        </p:nvSpPr>
        <p:spPr>
          <a:xfrm>
            <a:off x="1400174" y="122360"/>
            <a:ext cx="6810853" cy="547374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3600" kern="1200" cap="none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2000" b="1">
                <a:solidFill>
                  <a:srgbClr val="333333"/>
                </a:solidFill>
                <a:effectLst/>
                <a:latin typeface="+mn-lt"/>
              </a:rPr>
              <a:t>Социально-коммуникативное развитие</a:t>
            </a:r>
          </a:p>
        </p:txBody>
      </p:sp>
      <p:pic>
        <p:nvPicPr>
          <p:cNvPr id="28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231409" y="205941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566244868"/>
      </p:ext>
    </p:extLst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58</a:t>
            </a:fld>
            <a:endParaRPr lang="ru-RU"/>
          </a:p>
        </p:txBody>
      </p:sp>
      <p:grpSp>
        <p:nvGrpSpPr>
          <p:cNvPr id="30" name="Group 232"/>
          <p:cNvGrpSpPr/>
          <p:nvPr/>
        </p:nvGrpSpPr>
        <p:grpSpPr>
          <a:xfrm>
            <a:off x="188977" y="3168575"/>
            <a:ext cx="1214800" cy="524973"/>
            <a:chOff x="1020" y="2010"/>
            <a:chExt cx="2108" cy="794"/>
          </a:xfrm>
        </p:grpSpPr>
        <p:sp>
          <p:nvSpPr>
            <p:cNvPr id="48" name="AutoShape 233"/>
            <p:cNvSpPr>
              <a:spLocks noChangeArrowheads="1"/>
            </p:cNvSpPr>
            <p:nvPr/>
          </p:nvSpPr>
          <p:spPr bwMode="auto">
            <a:xfrm>
              <a:off x="1020" y="2010"/>
              <a:ext cx="2108" cy="794"/>
            </a:xfrm>
            <a:prstGeom prst="homePlate">
              <a:avLst>
                <a:gd name="adj" fmla="val 4547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lnSpc>
                  <a:spcPct val="90000"/>
                </a:lnSpc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49" name="Text Box 234"/>
            <p:cNvSpPr txBox="1">
              <a:spLocks noChangeArrowheads="1"/>
            </p:cNvSpPr>
            <p:nvPr/>
          </p:nvSpPr>
          <p:spPr bwMode="auto">
            <a:xfrm>
              <a:off x="1020" y="2035"/>
              <a:ext cx="210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15="http://schemas.microsoft.com/office/powerpoint/2012/main" xmlns:p14="http://schemas.microsoft.com/office/powerpoint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5="http://schemas.microsoft.com/office/powerpoint/2012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lnSpc>
                  <a:spcPct val="90000"/>
                </a:lnSpc>
                <a:spcAft>
                  <a:spcPts val="1000"/>
                </a:spcAft>
                <a:tabLst>
                  <a:tab pos="449580" algn="l"/>
                </a:tabLst>
              </a:pPr>
              <a:r>
                <a:rPr lang="ru-RU" sz="1200" b="1">
                  <a:solidFill>
                    <a:srgbClr val="FFFFFF"/>
                  </a:solidFill>
                  <a:effectLst/>
                  <a:latin typeface="Calibri" pitchFamily="34" charset="0"/>
                  <a:ea typeface="Calibri"/>
                  <a:cs typeface="Times New Roman"/>
                </a:rPr>
                <a:t>Возрастная специфика</a:t>
              </a:r>
              <a:endParaRPr lang="ru-RU" sz="1100">
                <a:effectLst/>
                <a:latin typeface="Calibri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46" name="AutoShape 226"/>
          <p:cNvSpPr>
            <a:spLocks noChangeArrowheads="1"/>
          </p:cNvSpPr>
          <p:nvPr/>
        </p:nvSpPr>
        <p:spPr bwMode="auto">
          <a:xfrm>
            <a:off x="188977" y="1505419"/>
            <a:ext cx="1215038" cy="559996"/>
          </a:xfrm>
          <a:prstGeom prst="homePlate">
            <a:avLst>
              <a:gd name="adj" fmla="val 45473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>
              <a:lnSpc>
                <a:spcPct val="90000"/>
              </a:lnSpc>
            </a:pPr>
            <a:endParaRPr lang="ru-RU">
              <a:latin typeface="Calibri" pitchFamily="34" charset="0"/>
            </a:endParaRPr>
          </a:p>
        </p:txBody>
      </p:sp>
      <p:sp>
        <p:nvSpPr>
          <p:cNvPr id="47" name="Text Box 227"/>
          <p:cNvSpPr txBox="1">
            <a:spLocks noChangeArrowheads="1"/>
          </p:cNvSpPr>
          <p:nvPr/>
        </p:nvSpPr>
        <p:spPr bwMode="auto">
          <a:xfrm>
            <a:off x="188977" y="1523050"/>
            <a:ext cx="1215038" cy="5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spcAft>
                <a:spcPts val="1000"/>
              </a:spcAft>
              <a:tabLst>
                <a:tab pos="449580" algn="l"/>
              </a:tabLst>
            </a:pPr>
            <a:r>
              <a:rPr lang="ru-RU" sz="1200" b="1">
                <a:solidFill>
                  <a:srgbClr val="FFFFFF"/>
                </a:solidFill>
                <a:effectLst/>
                <a:latin typeface="Calibri" pitchFamily="34" charset="0"/>
                <a:ea typeface="Calibri"/>
                <a:cs typeface="Times New Roman"/>
              </a:rPr>
              <a:t>Подраздел</a:t>
            </a:r>
            <a:endParaRPr lang="ru-RU" sz="1100">
              <a:effectLst/>
              <a:latin typeface="Calibri" pitchFamily="34" charset="0"/>
              <a:ea typeface="Calibri"/>
              <a:cs typeface="Times New Roman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462472" y="1343026"/>
            <a:ext cx="6767128" cy="4000500"/>
            <a:chOff x="1462471" y="1505412"/>
            <a:chExt cx="7316725" cy="4016384"/>
          </a:xfrm>
        </p:grpSpPr>
        <p:sp>
          <p:nvSpPr>
            <p:cNvPr id="50" name="Text Box 230"/>
            <p:cNvSpPr txBox="1">
              <a:spLocks noChangeArrowheads="1"/>
            </p:cNvSpPr>
            <p:nvPr/>
          </p:nvSpPr>
          <p:spPr bwMode="auto">
            <a:xfrm>
              <a:off x="7344480" y="1505412"/>
              <a:ext cx="1434716" cy="559999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ct val="0"/>
                </a:spcAft>
                <a:tabLst>
                  <a:tab pos="449580" algn="l"/>
                </a:tabLst>
              </a:pPr>
              <a:r>
                <a:rPr lang="ru-RU" sz="1200" b="1">
                  <a:solidFill>
                    <a:srgbClr val="000000"/>
                  </a:solidFill>
                  <a:effectLst/>
                  <a:latin typeface="Calibri" pitchFamily="34" charset="0"/>
                  <a:ea typeface="Batang"/>
                </a:rPr>
                <a:t>Саморегуляция и стрессоустойчивость</a:t>
              </a:r>
              <a:endParaRPr lang="ru-RU" sz="1200">
                <a:effectLst/>
                <a:latin typeface="Calibri" pitchFamily="34" charset="0"/>
                <a:ea typeface="Batang"/>
              </a:endParaRPr>
            </a:p>
          </p:txBody>
        </p:sp>
        <p:sp>
          <p:nvSpPr>
            <p:cNvPr id="51" name="Text Box 238"/>
            <p:cNvSpPr txBox="1">
              <a:spLocks noChangeArrowheads="1"/>
            </p:cNvSpPr>
            <p:nvPr/>
          </p:nvSpPr>
          <p:spPr bwMode="auto">
            <a:xfrm>
              <a:off x="7344481" y="2137796"/>
              <a:ext cx="1424417" cy="3384000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85000"/>
                </a:lnSpc>
                <a:spcAft>
                  <a:spcPct val="0"/>
                </a:spcAft>
                <a:tabLst>
                  <a:tab pos="0" algn="l"/>
                  <a:tab pos="990600" algn="l"/>
                </a:tabLs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itchFamily="34" charset="0"/>
                  <a:ea typeface="Calibri"/>
                  <a:cs typeface="Times New Roman"/>
                </a:rPr>
                <a:t>3 – 4 года:</a:t>
              </a:r>
              <a:r>
                <a:rPr lang="ru-RU" sz="1100">
                  <a:solidFill>
                    <a:srgbClr val="000000"/>
                  </a:solidFill>
                  <a:effectLst/>
                  <a:latin typeface="Calibri" pitchFamily="34" charset="0"/>
                  <a:ea typeface="Calibri"/>
                  <a:cs typeface="Times New Roman"/>
                </a:rPr>
                <a:t> развитие саморегуляции двигательных действий</a:t>
              </a:r>
              <a:endParaRPr lang="ru-RU" sz="1100">
                <a:effectLst/>
                <a:latin typeface="Calibri" pitchFamily="34" charset="0"/>
                <a:ea typeface="Calibri"/>
                <a:cs typeface="Times New Roman"/>
              </a:endParaRPr>
            </a:p>
            <a:p>
              <a:pPr>
                <a:lnSpc>
                  <a:spcPct val="85000"/>
                </a:lnSpc>
                <a:spcAft>
                  <a:spcPct val="0"/>
                </a:spcAft>
                <a:tabLst>
                  <a:tab pos="0" algn="l"/>
                  <a:tab pos="990600" algn="l"/>
                </a:tabLs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itchFamily="34" charset="0"/>
                  <a:ea typeface="Calibri"/>
                  <a:cs typeface="Times New Roman"/>
                </a:rPr>
                <a:t>4 – 5 лет:</a:t>
              </a:r>
              <a:r>
                <a:rPr lang="ru-RU" sz="1100">
                  <a:solidFill>
                    <a:srgbClr val="000000"/>
                  </a:solidFill>
                  <a:effectLst/>
                  <a:latin typeface="Calibri" pitchFamily="34" charset="0"/>
                  <a:ea typeface="Calibri"/>
                  <a:cs typeface="Times New Roman"/>
                </a:rPr>
                <a:t> развитие начальных форм саморегуляции эмоциональных состояний</a:t>
              </a:r>
              <a:endParaRPr lang="ru-RU" sz="1100">
                <a:effectLst/>
                <a:latin typeface="Calibri" pitchFamily="34" charset="0"/>
                <a:ea typeface="Calibri"/>
                <a:cs typeface="Times New Roman"/>
              </a:endParaRPr>
            </a:p>
            <a:p>
              <a:pPr>
                <a:lnSpc>
                  <a:spcPct val="85000"/>
                </a:lnSpc>
                <a:spcAft>
                  <a:spcPct val="0"/>
                </a:spcAft>
                <a:tabLst>
                  <a:tab pos="0" algn="l"/>
                  <a:tab pos="990600" algn="l"/>
                </a:tabLs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itchFamily="34" charset="0"/>
                  <a:ea typeface="Calibri"/>
                  <a:cs typeface="Times New Roman"/>
                </a:rPr>
                <a:t>5 – 6 лет:</a:t>
              </a:r>
              <a:r>
                <a:rPr lang="ru-RU" sz="1100">
                  <a:solidFill>
                    <a:srgbClr val="000000"/>
                  </a:solidFill>
                  <a:effectLst/>
                  <a:latin typeface="Calibri" pitchFamily="34" charset="0"/>
                  <a:ea typeface="Calibri"/>
                  <a:cs typeface="Times New Roman"/>
                </a:rPr>
                <a:t> развитие произвольной саморегуляции в игровой деятельности</a:t>
              </a:r>
              <a:endParaRPr lang="ru-RU" sz="1100">
                <a:effectLst/>
                <a:latin typeface="Calibri" pitchFamily="34" charset="0"/>
                <a:ea typeface="Calibri"/>
                <a:cs typeface="Times New Roman"/>
              </a:endParaRPr>
            </a:p>
            <a:p>
              <a:pPr>
                <a:lnSpc>
                  <a:spcPct val="85000"/>
                </a:lnSpc>
                <a:spcAft>
                  <a:spcPct val="0"/>
                </a:spcAft>
                <a:tabLst>
                  <a:tab pos="0" algn="l"/>
                  <a:tab pos="990600" algn="l"/>
                </a:tabLst>
              </a:pPr>
              <a:r>
                <a:rPr lang="ru-RU" sz="1100" b="1">
                  <a:effectLst/>
                  <a:latin typeface="Calibri" pitchFamily="34" charset="0"/>
                  <a:ea typeface="Calibri"/>
                  <a:cs typeface="Times New Roman"/>
                </a:rPr>
                <a:t>6 – 7 лет:</a:t>
              </a:r>
              <a:r>
                <a:rPr lang="ru-RU" sz="1100">
                  <a:effectLst/>
                  <a:latin typeface="Calibri" pitchFamily="34" charset="0"/>
                  <a:ea typeface="Calibri"/>
                  <a:cs typeface="Times New Roman"/>
                </a:rPr>
                <a:t> </a:t>
              </a:r>
              <a:r>
                <a:rPr lang="ru-RU" sz="1100">
                  <a:solidFill>
                    <a:srgbClr val="000000"/>
                  </a:solidFill>
                  <a:effectLst/>
                  <a:latin typeface="Calibri" pitchFamily="34" charset="0"/>
                  <a:ea typeface="Calibri"/>
                  <a:cs typeface="Times New Roman"/>
                </a:rPr>
                <a:t>формирование произвольности поведения и </a:t>
              </a:r>
              <a:r>
                <a:rPr lang="ru-RU" sz="1100" spc="-50">
                  <a:solidFill>
                    <a:srgbClr val="000000"/>
                  </a:solidFill>
                  <a:effectLst/>
                  <a:latin typeface="Calibri" pitchFamily="34" charset="0"/>
                  <a:ea typeface="Calibri"/>
                  <a:cs typeface="Times New Roman"/>
                </a:rPr>
                <a:t>стрессоустойчивости </a:t>
              </a:r>
              <a:endParaRPr lang="ru-RU" sz="1100" spc="-50">
                <a:effectLst/>
                <a:latin typeface="Calibri" pitchFamily="34" charset="0"/>
                <a:ea typeface="Calibri"/>
                <a:cs typeface="Times New Roman"/>
              </a:endParaRPr>
            </a:p>
            <a:p>
              <a:pPr>
                <a:lnSpc>
                  <a:spcPct val="85000"/>
                </a:lnSpc>
                <a:spcAft>
                  <a:spcPct val="0"/>
                </a:spcAft>
                <a:tabLst>
                  <a:tab pos="449580" algn="l"/>
                </a:tabLst>
              </a:pPr>
              <a:r>
                <a:rPr lang="ru-RU" sz="1250">
                  <a:effectLst/>
                  <a:latin typeface="Calibri" pitchFamily="34" charset="0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40" name="Text Box 224"/>
            <p:cNvSpPr txBox="1">
              <a:spLocks noChangeArrowheads="1"/>
            </p:cNvSpPr>
            <p:nvPr/>
          </p:nvSpPr>
          <p:spPr bwMode="auto">
            <a:xfrm>
              <a:off x="1462471" y="1505412"/>
              <a:ext cx="1548000" cy="560000"/>
            </a:xfrm>
            <a:prstGeom prst="rect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ct val="0"/>
                </a:spcAft>
                <a:tabLst>
                  <a:tab pos="449580" algn="l"/>
                </a:tabLst>
              </a:pPr>
              <a:r>
                <a:rPr lang="ru-RU" sz="1200" b="1">
                  <a:solidFill>
                    <a:srgbClr val="000000"/>
                  </a:solidFill>
                  <a:effectLst/>
                  <a:latin typeface="Calibri" pitchFamily="34" charset="0"/>
                  <a:ea typeface="Batang"/>
                </a:rPr>
                <a:t>Позитивный образ "Я"</a:t>
              </a:r>
              <a:endParaRPr lang="ru-RU" sz="1200">
                <a:effectLst/>
                <a:latin typeface="Calibri" pitchFamily="34" charset="0"/>
                <a:ea typeface="Batang"/>
              </a:endParaRPr>
            </a:p>
          </p:txBody>
        </p:sp>
        <p:sp>
          <p:nvSpPr>
            <p:cNvPr id="41" name="Text Box 228"/>
            <p:cNvSpPr txBox="1">
              <a:spLocks noChangeArrowheads="1"/>
            </p:cNvSpPr>
            <p:nvPr/>
          </p:nvSpPr>
          <p:spPr bwMode="auto">
            <a:xfrm>
              <a:off x="3096120" y="1505412"/>
              <a:ext cx="2556000" cy="560000"/>
            </a:xfrm>
            <a:prstGeom prst="rect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ct val="0"/>
                </a:spcAft>
                <a:tabLst>
                  <a:tab pos="449580" algn="l"/>
                </a:tabLst>
              </a:pPr>
              <a:r>
                <a:rPr lang="ru-RU" sz="1200" b="1">
                  <a:solidFill>
                    <a:srgbClr val="000000"/>
                  </a:solidFill>
                  <a:effectLst/>
                  <a:latin typeface="Calibri" pitchFamily="34" charset="0"/>
                  <a:ea typeface="Batang"/>
                </a:rPr>
                <a:t>Избирательность и ответственность</a:t>
              </a:r>
              <a:endParaRPr lang="ru-RU" sz="1200">
                <a:effectLst/>
                <a:latin typeface="Calibri" pitchFamily="34" charset="0"/>
                <a:ea typeface="Batang"/>
              </a:endParaRPr>
            </a:p>
          </p:txBody>
        </p:sp>
        <p:sp>
          <p:nvSpPr>
            <p:cNvPr id="42" name="Text Box 229"/>
            <p:cNvSpPr txBox="1">
              <a:spLocks noChangeArrowheads="1"/>
            </p:cNvSpPr>
            <p:nvPr/>
          </p:nvSpPr>
          <p:spPr bwMode="auto">
            <a:xfrm>
              <a:off x="5724128" y="1505412"/>
              <a:ext cx="1548000" cy="560000"/>
            </a:xfrm>
            <a:prstGeom prst="rect">
              <a:avLst/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95B3D7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ct val="0"/>
                </a:spcAft>
                <a:tabLst>
                  <a:tab pos="449580" algn="l"/>
                </a:tabLst>
              </a:pPr>
              <a:r>
                <a:rPr lang="ru-RU" sz="1200" b="1">
                  <a:solidFill>
                    <a:srgbClr val="000000"/>
                  </a:solidFill>
                  <a:effectLst/>
                  <a:latin typeface="Calibri" pitchFamily="34" charset="0"/>
                  <a:ea typeface="Batang"/>
                </a:rPr>
                <a:t>Самостоятельность и независимость личности </a:t>
              </a:r>
              <a:endParaRPr lang="ru-RU" sz="1200">
                <a:effectLst/>
                <a:latin typeface="Calibri" pitchFamily="34" charset="0"/>
                <a:ea typeface="Batang"/>
              </a:endParaRPr>
            </a:p>
          </p:txBody>
        </p:sp>
        <p:sp>
          <p:nvSpPr>
            <p:cNvPr id="43" name="Text Box 235"/>
            <p:cNvSpPr txBox="1">
              <a:spLocks noChangeArrowheads="1"/>
            </p:cNvSpPr>
            <p:nvPr/>
          </p:nvSpPr>
          <p:spPr bwMode="auto">
            <a:xfrm>
              <a:off x="1462471" y="2137796"/>
              <a:ext cx="1548000" cy="3384000"/>
            </a:xfrm>
            <a:prstGeom prst="rect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85000"/>
                </a:lnSpc>
                <a:spcAft>
                  <a:spcPct val="0"/>
                </a:spcAft>
                <a:tabLst>
                  <a:tab pos="449580" algn="l"/>
                </a:tabLs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itchFamily="34" charset="0"/>
                  <a:ea typeface="Calibri"/>
                  <a:cs typeface="Times New Roman"/>
                </a:rPr>
                <a:t>3 – 4 года:</a:t>
              </a:r>
              <a:r>
                <a:rPr lang="ru-RU" sz="1100">
                  <a:solidFill>
                    <a:srgbClr val="000000"/>
                  </a:solidFill>
                  <a:effectLst/>
                  <a:latin typeface="Calibri" pitchFamily="34" charset="0"/>
                  <a:ea typeface="Calibri"/>
                  <a:cs typeface="Times New Roman"/>
                </a:rPr>
                <a:t> формирование самопринятия</a:t>
              </a:r>
              <a:endParaRPr lang="ru-RU" sz="1100">
                <a:effectLst/>
                <a:latin typeface="Calibri" pitchFamily="34" charset="0"/>
                <a:ea typeface="Calibri"/>
                <a:cs typeface="Times New Roman"/>
              </a:endParaRPr>
            </a:p>
            <a:p>
              <a:pPr>
                <a:lnSpc>
                  <a:spcPct val="85000"/>
                </a:lnSpc>
                <a:spcAft>
                  <a:spcPct val="0"/>
                </a:spcAft>
                <a:tabLst>
                  <a:tab pos="449580" algn="l"/>
                </a:tabLs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itchFamily="34" charset="0"/>
                  <a:ea typeface="Calibri"/>
                  <a:cs typeface="Times New Roman"/>
                </a:rPr>
                <a:t>4 – 5 лет:</a:t>
              </a:r>
              <a:r>
                <a:rPr lang="ru-RU" sz="1100">
                  <a:solidFill>
                    <a:srgbClr val="000000"/>
                  </a:solidFill>
                  <a:effectLst/>
                  <a:latin typeface="Calibri" pitchFamily="34" charset="0"/>
                  <a:ea typeface="Calibri"/>
                  <a:cs typeface="Times New Roman"/>
                </a:rPr>
                <a:t> формирование положительного отношения к себе и  самоуважения</a:t>
              </a:r>
              <a:endParaRPr lang="ru-RU" sz="1100">
                <a:effectLst/>
                <a:latin typeface="Calibri" pitchFamily="34" charset="0"/>
                <a:ea typeface="Calibri"/>
                <a:cs typeface="Times New Roman"/>
              </a:endParaRPr>
            </a:p>
            <a:p>
              <a:pPr>
                <a:lnSpc>
                  <a:spcPct val="85000"/>
                </a:lnSpc>
                <a:spcAft>
                  <a:spcPct val="0"/>
                </a:spcAft>
                <a:tabLst>
                  <a:tab pos="449580" algn="l"/>
                </a:tabLs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itchFamily="34" charset="0"/>
                  <a:ea typeface="Calibri"/>
                  <a:cs typeface="Times New Roman"/>
                </a:rPr>
                <a:t>5 – 6 лет:</a:t>
              </a:r>
              <a:r>
                <a:rPr lang="ru-RU" sz="1100">
                  <a:solidFill>
                    <a:srgbClr val="000000"/>
                  </a:solidFill>
                  <a:effectLst/>
                  <a:latin typeface="Calibri" pitchFamily="34" charset="0"/>
                  <a:ea typeface="Calibri"/>
                  <a:cs typeface="Times New Roman"/>
                </a:rPr>
                <a:t> формирование адекватной самооценки  и уверенности в своих силах</a:t>
              </a:r>
              <a:endParaRPr lang="ru-RU" sz="1100">
                <a:effectLst/>
                <a:latin typeface="Calibri" pitchFamily="34" charset="0"/>
                <a:ea typeface="Calibri"/>
                <a:cs typeface="Times New Roman"/>
              </a:endParaRPr>
            </a:p>
            <a:p>
              <a:pPr>
                <a:lnSpc>
                  <a:spcPct val="85000"/>
                </a:lnSpc>
                <a:spcAft>
                  <a:spcPct val="0"/>
                </a:spcAft>
                <a:tabLst>
                  <a:tab pos="449580" algn="l"/>
                </a:tabLst>
              </a:pPr>
              <a:r>
                <a:rPr lang="ru-RU" sz="1100" b="1">
                  <a:effectLst/>
                  <a:latin typeface="Calibri" pitchFamily="34" charset="0"/>
                  <a:ea typeface="Calibri"/>
                  <a:cs typeface="Times New Roman"/>
                </a:rPr>
                <a:t>6 – 7 лет:</a:t>
              </a:r>
              <a:r>
                <a:rPr lang="ru-RU" sz="1100">
                  <a:effectLst/>
                  <a:latin typeface="Calibri" pitchFamily="34" charset="0"/>
                  <a:ea typeface="Calibri"/>
                  <a:cs typeface="Times New Roman"/>
                </a:rPr>
                <a:t> </a:t>
              </a:r>
              <a:r>
                <a:rPr lang="ru-RU" sz="1100">
                  <a:solidFill>
                    <a:srgbClr val="000000"/>
                  </a:solidFill>
                  <a:effectLst/>
                  <a:latin typeface="Calibri" pitchFamily="34" charset="0"/>
                  <a:ea typeface="Calibri"/>
                  <a:cs typeface="Times New Roman"/>
                </a:rPr>
                <a:t>формирование позитивного образа «Я» и внутренней позиции школьника</a:t>
              </a:r>
              <a:endParaRPr lang="ru-RU" sz="1100">
                <a:effectLst/>
                <a:latin typeface="Calibri" pitchFamily="34" charset="0"/>
                <a:ea typeface="Calibri"/>
                <a:cs typeface="Times New Roman"/>
              </a:endParaRPr>
            </a:p>
            <a:p>
              <a:pPr>
                <a:lnSpc>
                  <a:spcPct val="85000"/>
                </a:lnSpc>
                <a:spcAft>
                  <a:spcPct val="0"/>
                </a:spcAft>
                <a:tabLst>
                  <a:tab pos="449580" algn="l"/>
                </a:tabLst>
              </a:pPr>
              <a:r>
                <a:rPr lang="ru-RU" sz="1100">
                  <a:effectLst/>
                  <a:latin typeface="Calibri" pitchFamily="34" charset="0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44" name="Text Box 236"/>
            <p:cNvSpPr txBox="1">
              <a:spLocks noChangeArrowheads="1"/>
            </p:cNvSpPr>
            <p:nvPr/>
          </p:nvSpPr>
          <p:spPr bwMode="auto">
            <a:xfrm>
              <a:off x="3096120" y="2137796"/>
              <a:ext cx="2556000" cy="3384000"/>
            </a:xfrm>
            <a:prstGeom prst="rect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85000"/>
                </a:lnSpc>
                <a:spcAft>
                  <a:spcPct val="0"/>
                </a:spcAft>
                <a:tabLst>
                  <a:tab pos="449580" algn="l"/>
                </a:tabLs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itchFamily="34" charset="0"/>
                  <a:ea typeface="Calibri"/>
                  <a:cs typeface="Times New Roman"/>
                </a:rPr>
                <a:t>3 – 4 года:</a:t>
              </a:r>
              <a:r>
                <a:rPr lang="ru-RU" sz="1100">
                  <a:solidFill>
                    <a:srgbClr val="000000"/>
                  </a:solidFill>
                  <a:effectLst/>
                  <a:latin typeface="Calibri" pitchFamily="34" charset="0"/>
                  <a:ea typeface="Calibri"/>
                  <a:cs typeface="Times New Roman"/>
                </a:rPr>
                <a:t> формирование способности осуществлять выбор в режимных моментах и в игровых действиях с предметами-заместителями</a:t>
              </a:r>
              <a:endParaRPr lang="ru-RU" sz="1100">
                <a:effectLst/>
                <a:latin typeface="Calibri" pitchFamily="34" charset="0"/>
                <a:ea typeface="Calibri"/>
                <a:cs typeface="Times New Roman"/>
              </a:endParaRPr>
            </a:p>
            <a:p>
              <a:pPr>
                <a:lnSpc>
                  <a:spcPct val="85000"/>
                </a:lnSpc>
                <a:spcAft>
                  <a:spcPct val="0"/>
                </a:spcAft>
                <a:tabLst>
                  <a:tab pos="449580" algn="l"/>
                </a:tabLs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itchFamily="34" charset="0"/>
                  <a:ea typeface="Calibri"/>
                  <a:cs typeface="Times New Roman"/>
                </a:rPr>
                <a:t>4 – 5 лет:</a:t>
              </a:r>
              <a:r>
                <a:rPr lang="ru-RU" sz="1100">
                  <a:solidFill>
                    <a:srgbClr val="000000"/>
                  </a:solidFill>
                  <a:effectLst/>
                  <a:latin typeface="Calibri" pitchFamily="34" charset="0"/>
                  <a:ea typeface="Calibri"/>
                  <a:cs typeface="Times New Roman"/>
                </a:rPr>
                <a:t> развитие способности осуществлять выбор в бытовой и игровой деятельности</a:t>
              </a:r>
              <a:endParaRPr lang="ru-RU" sz="1100">
                <a:effectLst/>
                <a:latin typeface="Calibri" pitchFamily="34" charset="0"/>
                <a:ea typeface="Calibri"/>
                <a:cs typeface="Times New Roman"/>
              </a:endParaRPr>
            </a:p>
            <a:p>
              <a:pPr>
                <a:lnSpc>
                  <a:spcPct val="85000"/>
                </a:lnSpc>
                <a:spcAft>
                  <a:spcPct val="0"/>
                </a:spcAft>
                <a:tabLst>
                  <a:tab pos="449580" algn="l"/>
                </a:tabLs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itchFamily="34" charset="0"/>
                  <a:ea typeface="Calibri"/>
                  <a:cs typeface="Times New Roman"/>
                </a:rPr>
                <a:t>5 – 6 лет:</a:t>
              </a:r>
              <a:r>
                <a:rPr lang="ru-RU" sz="1100">
                  <a:solidFill>
                    <a:srgbClr val="000000"/>
                  </a:solidFill>
                  <a:effectLst/>
                  <a:latin typeface="Calibri" pitchFamily="34" charset="0"/>
                  <a:ea typeface="Calibri"/>
                  <a:cs typeface="Times New Roman"/>
                </a:rPr>
                <a:t> развитие ориентации на соблюдение моральных норм в поведении и готовности принять ответственность за свои действия</a:t>
              </a:r>
              <a:endParaRPr lang="ru-RU" sz="1100">
                <a:effectLst/>
                <a:latin typeface="Calibri" pitchFamily="34" charset="0"/>
                <a:ea typeface="Calibri"/>
                <a:cs typeface="Times New Roman"/>
              </a:endParaRPr>
            </a:p>
            <a:p>
              <a:pPr>
                <a:lnSpc>
                  <a:spcPct val="85000"/>
                </a:lnSpc>
                <a:spcAft>
                  <a:spcPct val="0"/>
                </a:spcAft>
                <a:tabLst>
                  <a:tab pos="449580" algn="l"/>
                </a:tabLst>
              </a:pPr>
              <a:r>
                <a:rPr lang="ru-RU" sz="1100" b="1">
                  <a:effectLst/>
                  <a:latin typeface="Calibri" pitchFamily="34" charset="0"/>
                  <a:ea typeface="Calibri"/>
                  <a:cs typeface="Times New Roman"/>
                </a:rPr>
                <a:t>6 – 7 лет:</a:t>
              </a:r>
              <a:r>
                <a:rPr lang="ru-RU" sz="1100">
                  <a:effectLst/>
                  <a:latin typeface="Calibri" pitchFamily="34" charset="0"/>
                  <a:ea typeface="Calibri"/>
                  <a:cs typeface="Times New Roman"/>
                </a:rPr>
                <a:t> </a:t>
              </a:r>
              <a:r>
                <a:rPr lang="ru-RU" sz="1100">
                  <a:solidFill>
                    <a:srgbClr val="000000"/>
                  </a:solidFill>
                  <a:effectLst/>
                  <a:latin typeface="Calibri" pitchFamily="34" charset="0"/>
                  <a:ea typeface="Calibri"/>
                  <a:cs typeface="Times New Roman"/>
                </a:rPr>
                <a:t>развитие начальных форм контроля за своими действиями (как способности принимать ограничения при выборе одного из вариантов поведения) и принятия ответственности за результаты поведения</a:t>
              </a:r>
              <a:endParaRPr lang="ru-RU" sz="1100">
                <a:effectLst/>
                <a:latin typeface="Calibri" pitchFamily="34" charset="0"/>
                <a:ea typeface="Calibri"/>
                <a:cs typeface="Times New Roman"/>
              </a:endParaRPr>
            </a:p>
            <a:p>
              <a:pPr>
                <a:lnSpc>
                  <a:spcPct val="85000"/>
                </a:lnSpc>
                <a:spcAft>
                  <a:spcPct val="0"/>
                </a:spcAft>
                <a:tabLst>
                  <a:tab pos="449580" algn="l"/>
                </a:tabLst>
              </a:pPr>
              <a:r>
                <a:rPr lang="ru-RU" sz="1250">
                  <a:effectLst/>
                  <a:latin typeface="Calibri" pitchFamily="34" charset="0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45" name="Text Box 237"/>
            <p:cNvSpPr txBox="1">
              <a:spLocks noChangeArrowheads="1"/>
            </p:cNvSpPr>
            <p:nvPr/>
          </p:nvSpPr>
          <p:spPr bwMode="auto">
            <a:xfrm>
              <a:off x="5724128" y="2137796"/>
              <a:ext cx="1548000" cy="3384000"/>
            </a:xfrm>
            <a:prstGeom prst="rect">
              <a:avLst/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95B3D7"/>
              </a:solidFill>
              <a:miter lim="800000"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85000"/>
                </a:lnSpc>
                <a:spcAft>
                  <a:spcPct val="0"/>
                </a:spcAft>
                <a:tabLst>
                  <a:tab pos="449580" algn="l"/>
                </a:tabLs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itchFamily="34" charset="0"/>
                  <a:ea typeface="Calibri"/>
                  <a:cs typeface="Times New Roman"/>
                </a:rPr>
                <a:t>3 – 4 года:</a:t>
              </a:r>
              <a:r>
                <a:rPr lang="ru-RU" sz="1100">
                  <a:solidFill>
                    <a:srgbClr val="000000"/>
                  </a:solidFill>
                  <a:effectLst/>
                  <a:latin typeface="Calibri" pitchFamily="34" charset="0"/>
                  <a:ea typeface="Calibri"/>
                  <a:cs typeface="Times New Roman"/>
                </a:rPr>
                <a:t> развитие навыков самообслуживания</a:t>
              </a:r>
              <a:endParaRPr lang="ru-RU" sz="1100">
                <a:effectLst/>
                <a:latin typeface="Calibri" pitchFamily="34" charset="0"/>
                <a:ea typeface="Calibri"/>
                <a:cs typeface="Times New Roman"/>
              </a:endParaRPr>
            </a:p>
            <a:p>
              <a:pPr>
                <a:lnSpc>
                  <a:spcPct val="85000"/>
                </a:lnSpc>
                <a:spcAft>
                  <a:spcPct val="0"/>
                </a:spcAft>
                <a:tabLst>
                  <a:tab pos="449580" algn="l"/>
                </a:tabLs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itchFamily="34" charset="0"/>
                  <a:ea typeface="Calibri"/>
                  <a:cs typeface="Times New Roman"/>
                </a:rPr>
                <a:t>4 – 5 лет:</a:t>
              </a:r>
              <a:r>
                <a:rPr lang="ru-RU" sz="1100">
                  <a:solidFill>
                    <a:srgbClr val="000000"/>
                  </a:solidFill>
                  <a:effectLst/>
                  <a:latin typeface="Calibri" pitchFamily="34" charset="0"/>
                  <a:ea typeface="Calibri"/>
                  <a:cs typeface="Times New Roman"/>
                </a:rPr>
                <a:t> развитие самостоятельности в бытовых действиях и игровой деятельности</a:t>
              </a:r>
              <a:endParaRPr lang="ru-RU" sz="1100">
                <a:effectLst/>
                <a:latin typeface="Calibri" pitchFamily="34" charset="0"/>
                <a:ea typeface="Calibri"/>
                <a:cs typeface="Times New Roman"/>
              </a:endParaRPr>
            </a:p>
            <a:p>
              <a:pPr>
                <a:lnSpc>
                  <a:spcPct val="85000"/>
                </a:lnSpc>
                <a:spcAft>
                  <a:spcPct val="0"/>
                </a:spcAft>
                <a:tabLst>
                  <a:tab pos="449580" algn="l"/>
                </a:tabLs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itchFamily="34" charset="0"/>
                  <a:ea typeface="Calibri"/>
                  <a:cs typeface="Times New Roman"/>
                </a:rPr>
                <a:t>5 – 6 лет:</a:t>
              </a:r>
              <a:r>
                <a:rPr lang="ru-RU" sz="1100">
                  <a:solidFill>
                    <a:srgbClr val="000000"/>
                  </a:solidFill>
                  <a:effectLst/>
                  <a:latin typeface="Calibri" pitchFamily="34" charset="0"/>
                  <a:ea typeface="Calibri"/>
                  <a:cs typeface="Times New Roman"/>
                </a:rPr>
                <a:t> развитие начальных форм самостоятельности мышления</a:t>
              </a:r>
              <a:endParaRPr lang="ru-RU" sz="1100">
                <a:effectLst/>
                <a:latin typeface="Calibri" pitchFamily="34" charset="0"/>
                <a:ea typeface="Calibri"/>
                <a:cs typeface="Times New Roman"/>
              </a:endParaRPr>
            </a:p>
            <a:p>
              <a:pPr>
                <a:lnSpc>
                  <a:spcPct val="85000"/>
                </a:lnSpc>
                <a:spcAft>
                  <a:spcPct val="0"/>
                </a:spcAft>
                <a:tabLst>
                  <a:tab pos="449580" algn="l"/>
                </a:tabLst>
              </a:pPr>
              <a:r>
                <a:rPr lang="ru-RU" sz="1100" b="1">
                  <a:effectLst/>
                  <a:latin typeface="Calibri" pitchFamily="34" charset="0"/>
                  <a:ea typeface="Calibri"/>
                  <a:cs typeface="Times New Roman"/>
                </a:rPr>
                <a:t>6 – 7 лет:</a:t>
              </a:r>
              <a:r>
                <a:rPr lang="ru-RU" sz="1100">
                  <a:effectLst/>
                  <a:latin typeface="Calibri" pitchFamily="34" charset="0"/>
                  <a:ea typeface="Calibri"/>
                  <a:cs typeface="Times New Roman"/>
                </a:rPr>
                <a:t> </a:t>
              </a:r>
              <a:r>
                <a:rPr lang="ru-RU" sz="1100">
                  <a:solidFill>
                    <a:srgbClr val="000000"/>
                  </a:solidFill>
                  <a:effectLst/>
                  <a:latin typeface="Calibri" pitchFamily="34" charset="0"/>
                  <a:ea typeface="Calibri"/>
                  <a:cs typeface="Times New Roman"/>
                </a:rPr>
                <a:t>развитие начальных форм самостоятельности и независимости поведения</a:t>
              </a:r>
              <a:endParaRPr lang="ru-RU" sz="1100">
                <a:effectLst/>
                <a:latin typeface="Calibri" pitchFamily="34" charset="0"/>
                <a:ea typeface="Calibri"/>
                <a:cs typeface="Times New Roman"/>
              </a:endParaRPr>
            </a:p>
            <a:p>
              <a:pPr>
                <a:lnSpc>
                  <a:spcPct val="85000"/>
                </a:lnSpc>
                <a:spcAft>
                  <a:spcPct val="0"/>
                </a:spcAft>
                <a:tabLst>
                  <a:tab pos="449580" algn="l"/>
                </a:tabLst>
              </a:pPr>
              <a:r>
                <a:rPr lang="ru-RU" sz="1100">
                  <a:effectLst/>
                  <a:latin typeface="Calibri" pitchFamily="34" charset="0"/>
                  <a:ea typeface="Calibri"/>
                  <a:cs typeface="Times New Roman"/>
                </a:rPr>
                <a:t> 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188981" y="714377"/>
            <a:ext cx="8021571" cy="758920"/>
            <a:chOff x="0" y="0"/>
            <a:chExt cx="8922881" cy="504014"/>
          </a:xfrm>
        </p:grpSpPr>
        <p:sp>
          <p:nvSpPr>
            <p:cNvPr id="34" name="Text Box 240"/>
            <p:cNvSpPr txBox="1">
              <a:spLocks noChangeArrowheads="1"/>
            </p:cNvSpPr>
            <p:nvPr/>
          </p:nvSpPr>
          <p:spPr bwMode="auto">
            <a:xfrm>
              <a:off x="1417782" y="0"/>
              <a:ext cx="7505099" cy="341590"/>
            </a:xfrm>
            <a:prstGeom prst="rect">
              <a:avLst/>
            </a:prstGeom>
            <a:gradFill rotWithShape="0">
              <a:gsLst>
                <a:gs pos="0">
                  <a:srgbClr val="FABF8F"/>
                </a:gs>
                <a:gs pos="50000">
                  <a:srgbClr val="FDE9D9"/>
                </a:gs>
                <a:gs pos="100000">
                  <a:srgbClr val="FABF8F"/>
                </a:gs>
              </a:gsLst>
              <a:lin ang="18900000" scaled="1"/>
            </a:gradFill>
            <a:ln w="12700">
              <a:solidFill>
                <a:srgbClr val="FABF8F"/>
              </a:solidFill>
              <a:miter lim="800000"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lnSpc>
                  <a:spcPct val="90000"/>
                </a:lnSpc>
                <a:spcAft>
                  <a:spcPct val="0"/>
                </a:spcAft>
                <a:tabLst>
                  <a:tab pos="449580" algn="l"/>
                </a:tabLst>
              </a:pPr>
              <a:r>
                <a:rPr lang="ru-RU" sz="1300" b="1">
                  <a:effectLst/>
                  <a:latin typeface="Calibri" pitchFamily="34" charset="0"/>
                  <a:ea typeface="Calibri"/>
                  <a:cs typeface="Times New Roman"/>
                </a:rPr>
                <a:t>Становление </a:t>
              </a:r>
              <a:r>
                <a:rPr lang="ru-RU" sz="1300" b="1">
                  <a:solidFill>
                    <a:srgbClr val="000000"/>
                  </a:solidFill>
                  <a:effectLst/>
                  <a:latin typeface="Calibri" pitchFamily="34" charset="0"/>
                  <a:ea typeface="Calibri"/>
                  <a:cs typeface="Times New Roman"/>
                </a:rPr>
                <a:t>самостоятельности, целенаправленности и способности к регуляции собственных действий</a:t>
              </a:r>
              <a:r>
                <a:rPr lang="ru-RU" sz="1300" b="1">
                  <a:effectLst/>
                  <a:latin typeface="Calibri" pitchFamily="34" charset="0"/>
                  <a:ea typeface="Calibri"/>
                  <a:cs typeface="Times New Roman"/>
                </a:rPr>
                <a:t> </a:t>
              </a:r>
              <a:endParaRPr lang="ru-RU" sz="1100">
                <a:effectLst/>
                <a:latin typeface="Calibri" pitchFamily="34" charset="0"/>
                <a:ea typeface="Calibri"/>
                <a:cs typeface="Times New Roman"/>
              </a:endParaRPr>
            </a:p>
          </p:txBody>
        </p:sp>
        <p:grpSp>
          <p:nvGrpSpPr>
            <p:cNvPr id="35" name="Group 241"/>
            <p:cNvGrpSpPr/>
            <p:nvPr/>
          </p:nvGrpSpPr>
          <p:grpSpPr>
            <a:xfrm>
              <a:off x="0" y="14"/>
              <a:ext cx="1338842" cy="504000"/>
              <a:chOff x="1020" y="1950"/>
              <a:chExt cx="2108" cy="794"/>
            </a:xfrm>
          </p:grpSpPr>
          <p:sp>
            <p:nvSpPr>
              <p:cNvPr id="36" name="AutoShape 242"/>
              <p:cNvSpPr>
                <a:spLocks noChangeArrowheads="1"/>
              </p:cNvSpPr>
              <p:nvPr/>
            </p:nvSpPr>
            <p:spPr bwMode="auto">
              <a:xfrm>
                <a:off x="1020" y="1950"/>
                <a:ext cx="2108" cy="794"/>
              </a:xfrm>
              <a:prstGeom prst="homePlate">
                <a:avLst>
                  <a:gd name="adj" fmla="val 45473"/>
                </a:avLst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90000"/>
                  </a:lnSpc>
                </a:pP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7" name="Text Box 243"/>
              <p:cNvSpPr txBox="1">
                <a:spLocks noChangeArrowheads="1"/>
              </p:cNvSpPr>
              <p:nvPr/>
            </p:nvSpPr>
            <p:spPr bwMode="auto">
              <a:xfrm>
                <a:off x="1020" y="1950"/>
                <a:ext cx="2108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15="http://schemas.microsoft.com/office/powerpoint/2012/main" xmlns:p14="http://schemas.microsoft.com/office/powerpoint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15="http://schemas.microsoft.com/office/powerpoint/2012/main" xmlns:p14="http://schemas.microsoft.com/office/powerpoint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ct val="0"/>
                  </a:spcAft>
                  <a:tabLst>
                    <a:tab pos="449580" algn="l"/>
                  </a:tabLst>
                </a:pPr>
                <a:r>
                  <a:rPr lang="ru-RU" sz="1200" b="1">
                    <a:solidFill>
                      <a:srgbClr val="FFFFFF"/>
                    </a:solidFill>
                    <a:effectLst/>
                    <a:latin typeface="Calibri" pitchFamily="34" charset="0"/>
                    <a:ea typeface="Calibri"/>
                    <a:cs typeface="Times New Roman"/>
                  </a:rPr>
                  <a:t>Направление</a:t>
                </a:r>
                <a:endParaRPr lang="ru-RU" sz="1100">
                  <a:effectLst/>
                  <a:latin typeface="Calibri" pitchFamily="34" charset="0"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52" name="Заголовок 1"/>
          <p:cNvSpPr txBox="1"/>
          <p:nvPr/>
        </p:nvSpPr>
        <p:spPr>
          <a:xfrm>
            <a:off x="1600200" y="122394"/>
            <a:ext cx="6353250" cy="547374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3600" kern="1200" cap="none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2000" b="1">
                <a:solidFill>
                  <a:srgbClr val="333333"/>
                </a:solidFill>
                <a:effectLst/>
                <a:latin typeface="+mn-lt"/>
              </a:rPr>
              <a:t>Социально-коммуникативное развитие</a:t>
            </a:r>
          </a:p>
        </p:txBody>
      </p:sp>
      <p:pic>
        <p:nvPicPr>
          <p:cNvPr id="23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231409" y="205941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286427296"/>
      </p:ext>
    </p:extLst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09551" y="1633525"/>
            <a:ext cx="7962900" cy="3824301"/>
            <a:chOff x="107504" y="1633524"/>
            <a:chExt cx="8173481" cy="3960120"/>
          </a:xfrm>
        </p:grpSpPr>
        <p:sp>
          <p:nvSpPr>
            <p:cNvPr id="96263" name="Text Box 5"/>
            <p:cNvSpPr txBox="1">
              <a:spLocks noChangeArrowheads="1"/>
            </p:cNvSpPr>
            <p:nvPr/>
          </p:nvSpPr>
          <p:spPr bwMode="auto">
            <a:xfrm>
              <a:off x="107504" y="1633524"/>
              <a:ext cx="4464000" cy="1440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>
              <a:outerShdw dist="63500" dir="2212194" algn="ctr" rotWithShape="0">
                <a:srgbClr val="808080"/>
              </a:outerShdw>
            </a:effec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sz="1400"/>
                <a:t>Приобщать детей к элементарным общепринятым нормам и правилам взаимоотношения со сверстниками и взрослыми (в том числе моральным),  формировать представления о народных этикетных нормах и традициях дагестанского народа</a:t>
              </a:r>
              <a:endParaRPr lang="ru-RU" altLang="ru-RU" sz="1400"/>
            </a:p>
          </p:txBody>
        </p:sp>
        <p:sp>
          <p:nvSpPr>
            <p:cNvPr id="96264" name="Text Box 6"/>
            <p:cNvSpPr txBox="1">
              <a:spLocks noChangeArrowheads="1"/>
            </p:cNvSpPr>
            <p:nvPr/>
          </p:nvSpPr>
          <p:spPr bwMode="auto">
            <a:xfrm>
              <a:off x="107504" y="4153644"/>
              <a:ext cx="2448000" cy="1440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>
              <a:outerShdw dist="63500" dir="2212194" algn="ctr" rotWithShape="0">
                <a:srgbClr val="808080"/>
              </a:outerShdw>
            </a:effec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sz="1600"/>
                <a:t>Развивать понимание гендерной, семейной принадлежности с учетом особенностей и традиций народов Дагестана</a:t>
              </a:r>
              <a:endParaRPr lang="ru-RU" altLang="ru-RU" sz="1600"/>
            </a:p>
          </p:txBody>
        </p:sp>
        <p:sp>
          <p:nvSpPr>
            <p:cNvPr id="96266" name="Text Box 8"/>
            <p:cNvSpPr txBox="1">
              <a:spLocks noChangeArrowheads="1"/>
            </p:cNvSpPr>
            <p:nvPr/>
          </p:nvSpPr>
          <p:spPr bwMode="auto">
            <a:xfrm>
              <a:off x="5004048" y="1724024"/>
              <a:ext cx="3276937" cy="13494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>
              <a:outerShdw dist="63500" dir="2212194" algn="ctr" rotWithShape="0">
                <a:srgbClr val="808080"/>
              </a:outerShdw>
            </a:effec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sz="1400"/>
                <a:t>Воспитывать нравственные и  патриотические чувства, развивать интерес к национальной культуре и историческому прошлому дагестанского народа, отраженного в  памятниках, названиях улиц, символике</a:t>
              </a:r>
              <a:endParaRPr lang="ru-RU" altLang="ru-RU" sz="1400"/>
            </a:p>
          </p:txBody>
        </p:sp>
        <p:sp>
          <p:nvSpPr>
            <p:cNvPr id="96267" name="Text Box 9"/>
            <p:cNvSpPr txBox="1">
              <a:spLocks noChangeArrowheads="1"/>
            </p:cNvSpPr>
            <p:nvPr/>
          </p:nvSpPr>
          <p:spPr bwMode="auto">
            <a:xfrm>
              <a:off x="3636048" y="3228974"/>
              <a:ext cx="4644937" cy="8165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>
              <a:outerShdw dist="63500" dir="2212194" algn="ctr" rotWithShape="0">
                <a:srgbClr val="808080"/>
              </a:outerShdw>
            </a:effec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sz="1400"/>
                <a:t>Воспитывать  толерантное отношение к людям всех  национальностей и народностей Республики Дагестан,  воспитывать чувство любви к Дагестану как малой родине</a:t>
              </a:r>
              <a:endParaRPr lang="ru-RU" altLang="ru-RU" sz="1400"/>
            </a:p>
          </p:txBody>
        </p:sp>
        <p:sp>
          <p:nvSpPr>
            <p:cNvPr id="96268" name="Text Box 10"/>
            <p:cNvSpPr txBox="1">
              <a:spLocks noChangeArrowheads="1"/>
            </p:cNvSpPr>
            <p:nvPr/>
          </p:nvSpPr>
          <p:spPr bwMode="auto">
            <a:xfrm>
              <a:off x="107504" y="3145532"/>
              <a:ext cx="3528000" cy="900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>
              <a:outerShdw dist="63500" dir="2212194" algn="ctr" rotWithShape="0">
                <a:srgbClr val="808080"/>
              </a:outerShdw>
            </a:effec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sz="1600"/>
                <a:t>Развивать первичные представления о труде взрослых земляков, их роли в обществе и жизни каждого человека</a:t>
              </a:r>
              <a:endParaRPr lang="ru-RU" altLang="ru-RU" sz="1600"/>
            </a:p>
          </p:txBody>
        </p:sp>
        <p:sp>
          <p:nvSpPr>
            <p:cNvPr id="96269" name="Text Box 11"/>
            <p:cNvSpPr txBox="1">
              <a:spLocks noChangeArrowheads="1"/>
            </p:cNvSpPr>
            <p:nvPr/>
          </p:nvSpPr>
          <p:spPr bwMode="auto">
            <a:xfrm>
              <a:off x="2736120" y="4153644"/>
              <a:ext cx="2916000" cy="1440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>
              <a:outerShdw dist="63500" dir="2212194" algn="ctr" rotWithShape="0">
                <a:srgbClr val="808080"/>
              </a:outerShdw>
            </a:effec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sz="1600"/>
                <a:t>Формировать позитивные установки к различным видам труда и творчества (в том числе к труду виноградарей, чабанов, рыбаков, народных умельцев и др.)</a:t>
              </a:r>
              <a:endParaRPr lang="ru-RU" altLang="ru-RU" sz="1600"/>
            </a:p>
          </p:txBody>
        </p:sp>
        <p:sp>
          <p:nvSpPr>
            <p:cNvPr id="96270" name="Text Box 12"/>
            <p:cNvSpPr txBox="1">
              <a:spLocks noChangeArrowheads="1"/>
            </p:cNvSpPr>
            <p:nvPr/>
          </p:nvSpPr>
          <p:spPr bwMode="auto">
            <a:xfrm>
              <a:off x="5803398" y="4171950"/>
              <a:ext cx="2449012" cy="14216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>
              <a:outerShdw dist="63500" dir="2212194" algn="ctr" rotWithShape="0">
                <a:srgbClr val="808080"/>
              </a:outerShdw>
            </a:effec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sz="1400"/>
                <a:t>Развивать представления об опасных для человека и окружающего мира природы ситуациях и способах поведения в них (в горах, на море,  во время землетрясения)</a:t>
              </a:r>
              <a:endParaRPr lang="ru-RU" altLang="ru-RU" sz="1400"/>
            </a:p>
          </p:txBody>
        </p:sp>
      </p:grpSp>
      <p:sp>
        <p:nvSpPr>
          <p:cNvPr id="16" name="Заголовок 1"/>
          <p:cNvSpPr txBox="1"/>
          <p:nvPr/>
        </p:nvSpPr>
        <p:spPr>
          <a:xfrm>
            <a:off x="1257409" y="419100"/>
            <a:ext cx="6534151" cy="43815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3600" kern="1200" cap="none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2000" b="1">
                <a:solidFill>
                  <a:srgbClr val="333333"/>
                </a:solidFill>
                <a:effectLst/>
                <a:latin typeface="+mn-lt"/>
              </a:rPr>
              <a:t>Социально-коммуникативное развитие: региональная составляющая</a:t>
            </a:r>
          </a:p>
        </p:txBody>
      </p:sp>
      <p:sp>
        <p:nvSpPr>
          <p:cNvPr id="17" name="Заголовок 1"/>
          <p:cNvSpPr txBox="1"/>
          <p:nvPr/>
        </p:nvSpPr>
        <p:spPr>
          <a:xfrm>
            <a:off x="0" y="1028700"/>
            <a:ext cx="8570656" cy="51435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sz="3600" kern="1200" cap="none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800" b="1">
                <a:solidFill>
                  <a:srgbClr val="333333"/>
                </a:solidFill>
                <a:effectLst/>
                <a:latin typeface="+mn-lt"/>
              </a:rPr>
              <a:t>Задачи воспитания в региональной ОП ДО </a:t>
            </a:r>
            <a:endParaRPr lang="ru-RU" sz="2800" b="1" smtClean="0">
              <a:solidFill>
                <a:srgbClr val="333333"/>
              </a:solidFill>
              <a:effectLst/>
              <a:latin typeface="+mn-lt"/>
            </a:endParaRPr>
          </a:p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rgbClr val="333333"/>
                </a:solidFill>
                <a:effectLst/>
                <a:latin typeface="+mn-lt"/>
              </a:rPr>
              <a:t>Республики </a:t>
            </a:r>
            <a:r>
              <a:rPr lang="ru-RU" sz="2800" b="1">
                <a:solidFill>
                  <a:srgbClr val="333333"/>
                </a:solidFill>
                <a:effectLst/>
                <a:latin typeface="+mn-lt"/>
              </a:rPr>
              <a:t>Дагестан (2015 год)</a:t>
            </a:r>
          </a:p>
        </p:txBody>
      </p:sp>
      <p:pic>
        <p:nvPicPr>
          <p:cNvPr id="12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231409" y="205941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1452893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:p15="http://schemas.microsoft.com/office/powerpoint/2012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177661" y="735568"/>
            <a:ext cx="5204341" cy="4712589"/>
          </a:xfrm>
          <a:prstGeom prst="round2DiagRect">
            <a:avLst>
              <a:gd name="adj1" fmla="val 6059"/>
              <a:gd name="adj2" fmla="val 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b="1">
                <a:solidFill>
                  <a:srgbClr val="000000"/>
                </a:solidFill>
                <a:latin typeface="Calibri" pitchFamily="34" charset="0"/>
              </a:rPr>
              <a:t>Новая редакция</a:t>
            </a:r>
          </a:p>
          <a:p>
            <a:pPr>
              <a:lnSpc>
                <a:spcPct val="90000"/>
              </a:lnSpc>
            </a:pPr>
            <a:r>
              <a:rPr lang="ru-RU">
                <a:solidFill>
                  <a:srgbClr val="000000"/>
                </a:solidFill>
                <a:latin typeface="Calibri" pitchFamily="34" charset="0"/>
              </a:rPr>
              <a:t>воспитание – деятельность, направленная на развитие личности, создание условий для самоопределения и социализации обучающихся на основе социокультурных, духовно-нравственных ценностей и принятых в российском обществе правил и норм поведения в интересах человека, семьи, общества и государства, </a:t>
            </a:r>
            <a:r>
              <a:rPr lang="ru-RU" b="1">
                <a:solidFill>
                  <a:srgbClr val="A40000"/>
                </a:solidFill>
                <a:latin typeface="Calibri" pitchFamily="34" charset="0"/>
              </a:rPr>
              <a:t>формирование у обучающихся чувства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природе и окружающей среде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17695" y="841862"/>
            <a:ext cx="2821721" cy="4456057"/>
          </a:xfrm>
          <a:prstGeom prst="round2DiagRect">
            <a:avLst>
              <a:gd name="adj1" fmla="val 7794"/>
              <a:gd name="adj2" fmla="val 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>
                <a:solidFill>
                  <a:srgbClr val="000000"/>
                </a:solidFill>
              </a:rPr>
              <a:t>Первоначальная редакция</a:t>
            </a:r>
          </a:p>
          <a:p>
            <a:pPr>
              <a:lnSpc>
                <a:spcPct val="90000"/>
              </a:lnSpc>
            </a:pPr>
            <a:r>
              <a:rPr lang="ru-RU">
                <a:solidFill>
                  <a:srgbClr val="000000"/>
                </a:solidFill>
              </a:rPr>
              <a:t>воспитание – деятельность, направленная на развитие личности, создание условий для самоопределения и социализации обучающегося на основе социокультурных, духовно-нравственных ценностей и принятых в обществе правил и норм поведения в интересах человека, семьи, общества и государства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663" y="0"/>
            <a:ext cx="8229600" cy="857250"/>
          </a:xfrm>
        </p:spPr>
        <p:txBody>
          <a:bodyPr>
            <a:normAutofit/>
          </a:bodyPr>
          <a:lstStyle/>
          <a:p>
            <a:r>
              <a:rPr lang="ru-RU" sz="2800" b="1">
                <a:solidFill>
                  <a:srgbClr val="333333"/>
                </a:solidFill>
                <a:latin typeface="Calibri Light" pitchFamily="34" charset="0"/>
              </a:rPr>
              <a:t>Закон о воспитании</a:t>
            </a:r>
          </a:p>
        </p:txBody>
      </p:sp>
      <p:pic>
        <p:nvPicPr>
          <p:cNvPr id="7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2225076257"/>
      </p:ext>
    </p:extLst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0"/>
            <a:ext cx="6049636" cy="703778"/>
          </a:xfrm>
        </p:spPr>
        <p:txBody>
          <a:bodyPr>
            <a:normAutofit/>
          </a:bodyPr>
          <a:lstStyle/>
          <a:p>
            <a:r>
              <a:rPr lang="ru-RU" sz="2800" b="1">
                <a:solidFill>
                  <a:srgbClr val="333333"/>
                </a:solidFill>
                <a:latin typeface="+mn-lt"/>
              </a:rPr>
              <a:t>Задачи воспитательной работы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15="http://schemas.microsoft.com/office/powerpoint/2012/main" xmlns="" val="1187797314"/>
              </p:ext>
            </p:extLst>
          </p:nvPr>
        </p:nvGraphicFramePr>
        <p:xfrm>
          <a:off x="276226" y="709385"/>
          <a:ext cx="7800975" cy="5055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81428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20000"/>
                    </a:ext>
                  </a:extLst>
                </a:gridCol>
                <a:gridCol w="4319547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20001"/>
                    </a:ext>
                  </a:extLst>
                </a:gridCol>
              </a:tblGrid>
              <a:tr h="446800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Задачи ФГОС дошкольного образования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36955" marR="369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Задачи региональной программы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36955" marR="36955" marT="0" marB="0" anchor="ctr"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10000"/>
                  </a:ext>
                </a:extLst>
              </a:tr>
              <a:tr h="1511300">
                <a:tc rowSpan="2">
                  <a:txBody>
                    <a:bodyPr/>
                    <a:lstStyle/>
                    <a:p>
                      <a:pPr algn="l"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Усвоение норм и ценностей, принятых в обществе, включая моральные и нравственные ценности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+mn-lt"/>
                        <a:ea typeface="Batang"/>
                      </a:endParaRPr>
                    </a:p>
                  </a:txBody>
                  <a:tcPr marL="36955" marR="3695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/>
                        <a:t>Приобщать детей к элементарным общепринятым нормам и правилам взаимоотношения со сверстниками и взрослыми (в том числе моральным),  формировать представления о народных этикетных нормах и традициях дагестанского народа</a:t>
                      </a:r>
                    </a:p>
                  </a:txBody>
                  <a:tcPr marL="36955" marR="36955" marT="0" marB="0" anchor="ctr"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10001"/>
                  </a:ext>
                </a:extLst>
              </a:tr>
              <a:tr h="670200">
                <a:tc vMerge="1"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endParaRPr lang="ru-R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36955" marR="3695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/>
                        <a:t>Развивать понимание гендерной, семейной принадлежности с учетом особенностей и традиций народов Дагестана</a:t>
                      </a:r>
                      <a:endParaRPr lang="ru-RU" altLang="ru-RU" sz="1400"/>
                    </a:p>
                  </a:txBody>
                  <a:tcPr marL="36955" marR="36955" marT="0" marB="0" anchor="ctr"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10002"/>
                  </a:ext>
                </a:extLst>
              </a:tr>
              <a:tr h="670200"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Развитие общения и взаимодействия ребёнка со взрослыми и сверстниками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36955" marR="369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36955" marR="36955" marT="0" marB="0"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10003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Становление самостоятельности, целенаправленности и саморегуляции собственных действий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36955" marR="369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36955" marR="36955" marT="0" marB="0"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10004"/>
                  </a:ext>
                </a:extLst>
              </a:tr>
              <a:tr h="893599"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Развитие социального и эмоционального интеллекта, эмоциональной отзывчивости, сопереживания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36955" marR="369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36955" marR="36955" marT="0" marB="0"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10005"/>
                  </a:ext>
                </a:extLst>
              </a:tr>
            </a:tbl>
          </a:graphicData>
        </a:graphic>
      </p:graphicFrame>
      <p:pic>
        <p:nvPicPr>
          <p:cNvPr id="4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231409" y="205941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249518082"/>
      </p:ext>
    </p:extLst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0"/>
            <a:ext cx="6553791" cy="703778"/>
          </a:xfrm>
        </p:spPr>
        <p:txBody>
          <a:bodyPr>
            <a:normAutofit/>
          </a:bodyPr>
          <a:lstStyle/>
          <a:p>
            <a:r>
              <a:rPr lang="ru-RU" sz="2800" b="1">
                <a:solidFill>
                  <a:srgbClr val="333333"/>
                </a:solidFill>
                <a:latin typeface="+mn-lt"/>
              </a:rPr>
              <a:t>Задачи воспитательной работы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15="http://schemas.microsoft.com/office/powerpoint/2012/main" xmlns="" val="2793091252"/>
              </p:ext>
            </p:extLst>
          </p:nvPr>
        </p:nvGraphicFramePr>
        <p:xfrm>
          <a:off x="247652" y="688884"/>
          <a:ext cx="8029575" cy="49281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6918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20000"/>
                    </a:ext>
                  </a:extLst>
                </a:gridCol>
                <a:gridCol w="5062657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20001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200">
                          <a:effectLst/>
                        </a:rPr>
                        <a:t>Задачи ФГОС дошкольного образования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36955" marR="369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200">
                          <a:effectLst/>
                        </a:rPr>
                        <a:t>Задачи региональной программы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36955" marR="36955" marT="0" marB="0" anchor="ctr"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10000"/>
                  </a:ext>
                </a:extLst>
              </a:tr>
              <a:tr h="879025">
                <a:tc rowSpan="2"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>
                          <a:effectLst/>
                        </a:rPr>
                        <a:t>Воспитание</a:t>
                      </a:r>
                      <a:r>
                        <a:rPr lang="ru-RU" sz="1200" baseline="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уважительного отношения и чувства принадлежности к своей семье и к сообществу детей и взрослых в Организации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36955" marR="3695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/>
                        <a:t>Воспитывать нравственные и  патриотические чувства, развивать интерес к национальной культуре и историческому прошлому дагестанского народа, отраженного в  памятниках, названиях улиц, символике</a:t>
                      </a:r>
                    </a:p>
                  </a:txBody>
                  <a:tcPr marL="36955" marR="36955" marT="0" marB="0" anchor="ctr"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10001"/>
                  </a:ext>
                </a:extLst>
              </a:tr>
              <a:tr h="659269">
                <a:tc vMerge="1"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endParaRPr lang="ru-RU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36955" marR="3695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/>
                        <a:t>Воспитывать  толерантное отношение к людям всех  национальностей и народностей Республики Дагестан,  воспитывать чувство любви к Дагестану как малой родине</a:t>
                      </a:r>
                      <a:endParaRPr lang="ru-RU" altLang="ru-RU" sz="1200"/>
                    </a:p>
                  </a:txBody>
                  <a:tcPr marL="36955" marR="36955" marT="0" marB="0" anchor="ctr"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10002"/>
                  </a:ext>
                </a:extLst>
              </a:tr>
              <a:tr h="627323">
                <a:tc rowSpan="2"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>
                          <a:effectLst/>
                        </a:rPr>
                        <a:t>Формирование позитивных установок к различным видам труда и творчества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36955" marR="3695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/>
                        <a:t>Развивать первичные представления о труде взрослых земляков, их роли в обществе и жизни каждого человека</a:t>
                      </a:r>
                    </a:p>
                  </a:txBody>
                  <a:tcPr marL="36955" marR="36955" marT="0" marB="0" anchor="ctr"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10003"/>
                  </a:ext>
                </a:extLst>
              </a:tr>
              <a:tr h="659269">
                <a:tc vMerge="1"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endParaRPr lang="ru-R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36955" marR="3695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/>
                        <a:t>Формировать позитивные установки к различным видам труда и творчества (в том числе к труду виноградарей, чабанов, рыбаков, народных умельцев и др.)</a:t>
                      </a:r>
                      <a:endParaRPr lang="ru-RU" altLang="ru-RU" sz="1200"/>
                    </a:p>
                  </a:txBody>
                  <a:tcPr marL="36955" marR="36955" marT="0" marB="0" anchor="ctr"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10004"/>
                  </a:ext>
                </a:extLst>
              </a:tr>
              <a:tr h="8790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ru-RU" sz="1200"/>
                        <a:t>Формирование основ безопасного поведения в быту, социуме, природе</a:t>
                      </a:r>
                    </a:p>
                    <a:p>
                      <a:pPr>
                        <a:spcAft>
                          <a:spcPct val="0"/>
                        </a:spcAft>
                      </a:pPr>
                      <a:endParaRPr lang="ru-RU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36955" marR="3695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/>
                        <a:t>Развивать представления об опасных для человека и окружающего мира природы ситуациях и способах поведения в них (в горах, на море,  во время землетрясения)</a:t>
                      </a:r>
                      <a:endParaRPr lang="ru-RU" altLang="ru-RU" sz="1200"/>
                    </a:p>
                  </a:txBody>
                  <a:tcPr marL="36955" marR="36955" marT="0" marB="0" anchor="ctr"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10005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600"/>
                        <a:t>Формирование готовности 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600"/>
                        <a:t>к совместной деятельности 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600"/>
                        <a:t>со сверстниками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36955" marR="3695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endParaRPr lang="ru-RU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36955" marR="36955" marT="0" marB="0" anchor="ctr"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10006"/>
                  </a:ext>
                </a:extLst>
              </a:tr>
            </a:tbl>
          </a:graphicData>
        </a:graphic>
      </p:graphicFrame>
      <p:pic>
        <p:nvPicPr>
          <p:cNvPr id="4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231409" y="205941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2513036466"/>
      </p:ext>
    </p:extLst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62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47650" y="866774"/>
            <a:ext cx="7981950" cy="3070845"/>
            <a:chOff x="380730" y="1023337"/>
            <a:chExt cx="8533974" cy="3132000"/>
          </a:xfrm>
        </p:grpSpPr>
        <p:sp>
          <p:nvSpPr>
            <p:cNvPr id="4" name="Text Box 165"/>
            <p:cNvSpPr txBox="1">
              <a:spLocks noChangeArrowheads="1"/>
            </p:cNvSpPr>
            <p:nvPr/>
          </p:nvSpPr>
          <p:spPr bwMode="auto">
            <a:xfrm>
              <a:off x="380730" y="1023337"/>
              <a:ext cx="8533974" cy="313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ct val="0"/>
                </a:spcAft>
                <a:tabLst>
                  <a:tab pos="449580" algn="l"/>
                </a:tabLst>
              </a:pPr>
              <a:r>
                <a:rPr lang="ru-RU" b="1">
                  <a:effectLst/>
                  <a:latin typeface="Calibri" pitchFamily="34" charset="0"/>
                  <a:ea typeface="Calibri"/>
                  <a:cs typeface="Times New Roman"/>
                </a:rPr>
                <a:t>Направления воспитательной работы </a:t>
              </a:r>
            </a:p>
            <a:p>
              <a:pPr algn="ctr">
                <a:lnSpc>
                  <a:spcPct val="90000"/>
                </a:lnSpc>
                <a:spcAft>
                  <a:spcPct val="0"/>
                </a:spcAft>
                <a:tabLst>
                  <a:tab pos="449580" algn="l"/>
                </a:tabLst>
              </a:pPr>
              <a:r>
                <a:rPr lang="ru-RU" b="1">
                  <a:effectLst/>
                  <a:latin typeface="Calibri" pitchFamily="34" charset="0"/>
                  <a:ea typeface="Calibri"/>
                  <a:cs typeface="Times New Roman"/>
                </a:rPr>
                <a:t>в социально-коммуникативном развитии детей </a:t>
              </a:r>
              <a:endParaRPr lang="ru-RU">
                <a:effectLst/>
                <a:latin typeface="Calibri" pitchFamily="34" charset="0"/>
                <a:ea typeface="Calibri"/>
                <a:cs typeface="Times New Roman"/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458928" y="1597484"/>
              <a:ext cx="8361544" cy="2428008"/>
              <a:chOff x="458928" y="1149140"/>
              <a:chExt cx="8361544" cy="2185207"/>
            </a:xfrm>
          </p:grpSpPr>
          <p:sp>
            <p:nvSpPr>
              <p:cNvPr id="6" name="Text Box 172"/>
              <p:cNvSpPr txBox="1">
                <a:spLocks noChangeArrowheads="1"/>
              </p:cNvSpPr>
              <p:nvPr/>
            </p:nvSpPr>
            <p:spPr bwMode="auto">
              <a:xfrm>
                <a:off x="458928" y="1149140"/>
                <a:ext cx="2816928" cy="10044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95B3D7"/>
                </a:solidFill>
                <a:miter lim="800000"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ct val="0"/>
                  </a:spcAft>
                  <a:tabLst>
                    <a:tab pos="449580" algn="l"/>
                  </a:tabLst>
                </a:pPr>
                <a:r>
                  <a:rPr lang="ru-RU" sz="1600">
                    <a:latin typeface="Calibri" pitchFamily="34" charset="0"/>
                    <a:ea typeface="Calibri"/>
                    <a:cs typeface="Times New Roman"/>
                  </a:rPr>
                  <a:t>Присвоение ребёнком моральных и нравственных норм и ценностей, принятых в обществе</a:t>
                </a:r>
              </a:p>
            </p:txBody>
          </p:sp>
          <p:sp>
            <p:nvSpPr>
              <p:cNvPr id="7" name="Text Box 171"/>
              <p:cNvSpPr txBox="1">
                <a:spLocks noChangeArrowheads="1"/>
              </p:cNvSpPr>
              <p:nvPr/>
            </p:nvSpPr>
            <p:spPr bwMode="auto">
              <a:xfrm>
                <a:off x="3348160" y="2218347"/>
                <a:ext cx="2664000" cy="1116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99594"/>
                </a:solidFill>
                <a:miter lim="800000"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ct val="0"/>
                  </a:spcAft>
                  <a:tabLst>
                    <a:tab pos="449580" algn="l"/>
                  </a:tabLst>
                </a:pPr>
                <a:r>
                  <a:rPr lang="ru-RU" sz="1400">
                    <a:latin typeface="Calibri" pitchFamily="34" charset="0"/>
                    <a:ea typeface="Calibri"/>
                    <a:cs typeface="Times New Roman"/>
                  </a:rPr>
                  <a:t>Развитие эмоционального и социального интеллекта,  общения и взаимодействия ребёнка со взрослыми и сверстниками</a:t>
                </a:r>
              </a:p>
            </p:txBody>
          </p:sp>
          <p:sp>
            <p:nvSpPr>
              <p:cNvPr id="8" name="Text Box 173"/>
              <p:cNvSpPr txBox="1">
                <a:spLocks noChangeArrowheads="1"/>
              </p:cNvSpPr>
              <p:nvPr/>
            </p:nvSpPr>
            <p:spPr bwMode="auto">
              <a:xfrm>
                <a:off x="3384472" y="1149140"/>
                <a:ext cx="5436000" cy="10044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2D69B"/>
                </a:solidFill>
                <a:miter lim="800000"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ct val="0"/>
                  </a:spcAft>
                  <a:tabLst>
                    <a:tab pos="449580" algn="l"/>
                  </a:tabLst>
                </a:pPr>
                <a:r>
                  <a:rPr lang="ru-RU" sz="1400">
                    <a:latin typeface="Calibri" pitchFamily="34" charset="0"/>
                    <a:ea typeface="Calibri"/>
                    <a:cs typeface="Times New Roman"/>
                  </a:rPr>
                  <a:t>Формирование у ребёнка уважительного отношения и чувства принадлежности к своей семье, национальности, стране, к сообществу детей и взрослых в образовательной организации, гендерной идентичности, любви к Родине</a:t>
                </a:r>
              </a:p>
            </p:txBody>
          </p:sp>
          <p:sp>
            <p:nvSpPr>
              <p:cNvPr id="9" name="Text Box 167"/>
              <p:cNvSpPr txBox="1">
                <a:spLocks noChangeArrowheads="1"/>
              </p:cNvSpPr>
              <p:nvPr/>
            </p:nvSpPr>
            <p:spPr bwMode="auto">
              <a:xfrm>
                <a:off x="465013" y="2218347"/>
                <a:ext cx="2772000" cy="1116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B2A1C7"/>
                </a:solidFill>
                <a:miter lim="800000"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ct val="0"/>
                  </a:spcAft>
                  <a:tabLst>
                    <a:tab pos="449580" algn="l"/>
                  </a:tabLst>
                </a:pPr>
                <a:r>
                  <a:rPr lang="ru-RU" sz="1400">
                    <a:latin typeface="Calibri" pitchFamily="34" charset="0"/>
                    <a:ea typeface="Calibri"/>
                    <a:cs typeface="Times New Roman"/>
                  </a:rPr>
                  <a:t>Формирование позитивного эмоционально-ценностного отношения  к разным видам труда и творчества</a:t>
                </a:r>
              </a:p>
            </p:txBody>
          </p:sp>
          <p:sp>
            <p:nvSpPr>
              <p:cNvPr id="10" name="Text Box 169"/>
              <p:cNvSpPr txBox="1">
                <a:spLocks noChangeArrowheads="1"/>
              </p:cNvSpPr>
              <p:nvPr/>
            </p:nvSpPr>
            <p:spPr bwMode="auto">
              <a:xfrm>
                <a:off x="6121087" y="2218347"/>
                <a:ext cx="2699385" cy="1116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ABF8F"/>
                </a:solidFill>
                <a:miter lim="800000"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ct val="0"/>
                  </a:spcAft>
                  <a:tabLst>
                    <a:tab pos="449580" algn="l"/>
                  </a:tabLst>
                </a:pPr>
                <a:r>
                  <a:rPr lang="ru-RU" sz="1600">
                    <a:latin typeface="Calibri" pitchFamily="34" charset="0"/>
                    <a:ea typeface="Calibri"/>
                    <a:cs typeface="Times New Roman"/>
                  </a:rPr>
                  <a:t>Становление самостоятельности, целенаправленности и способности к регуляции собственных действий</a:t>
                </a:r>
              </a:p>
            </p:txBody>
          </p:sp>
        </p:grpSp>
      </p:grpSp>
      <p:sp>
        <p:nvSpPr>
          <p:cNvPr id="11" name="Заголовок 1"/>
          <p:cNvSpPr txBox="1"/>
          <p:nvPr/>
        </p:nvSpPr>
        <p:spPr>
          <a:xfrm>
            <a:off x="1413276" y="313941"/>
            <a:ext cx="6155699" cy="54737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rtl="0" eaLnBrk="1" latinLnBrk="0" hangingPunct="1">
              <a:spcBef>
                <a:spcPct val="0"/>
              </a:spcBef>
              <a:buNone/>
              <a:defRPr sz="3600" kern="1200" cap="none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333333"/>
                </a:solidFill>
                <a:effectLst/>
                <a:latin typeface="+mn-lt"/>
              </a:rPr>
              <a:t>Социально-коммуникативное развитие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266701" y="3910354"/>
            <a:ext cx="7953375" cy="1512000"/>
            <a:chOff x="298506" y="3145532"/>
            <a:chExt cx="8533974" cy="1512000"/>
          </a:xfrm>
        </p:grpSpPr>
        <p:sp>
          <p:nvSpPr>
            <p:cNvPr id="13" name="Text Box 165"/>
            <p:cNvSpPr txBox="1">
              <a:spLocks noChangeArrowheads="1"/>
            </p:cNvSpPr>
            <p:nvPr/>
          </p:nvSpPr>
          <p:spPr bwMode="auto">
            <a:xfrm>
              <a:off x="298506" y="3145532"/>
              <a:ext cx="8533974" cy="151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ct val="0"/>
                </a:spcAft>
                <a:tabLst>
                  <a:tab pos="449580" algn="l"/>
                </a:tabLst>
              </a:pPr>
              <a:r>
                <a:rPr lang="ru-RU" b="1">
                  <a:effectLst/>
                  <a:latin typeface="Calibri" pitchFamily="34" charset="0"/>
                  <a:ea typeface="Calibri"/>
                  <a:cs typeface="Times New Roman"/>
                </a:rPr>
                <a:t>Направления воспитательной работы с детьми в региональной программе</a:t>
              </a:r>
              <a:endParaRPr lang="ru-RU">
                <a:effectLst/>
                <a:latin typeface="Calibri" pitchFamily="34" charset="0"/>
                <a:ea typeface="Calibri"/>
                <a:cs typeface="Times New Roman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503808" y="3505572"/>
              <a:ext cx="8136384" cy="1043872"/>
              <a:chOff x="503808" y="3719679"/>
              <a:chExt cx="8136384" cy="1043872"/>
            </a:xfrm>
          </p:grpSpPr>
          <p:sp>
            <p:nvSpPr>
              <p:cNvPr id="15" name="Text Box 172"/>
              <p:cNvSpPr txBox="1">
                <a:spLocks noChangeArrowheads="1"/>
              </p:cNvSpPr>
              <p:nvPr/>
            </p:nvSpPr>
            <p:spPr bwMode="auto">
              <a:xfrm>
                <a:off x="503808" y="3719679"/>
                <a:ext cx="2268000" cy="46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95B3D7"/>
                </a:solidFill>
                <a:miter lim="800000"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ct val="0"/>
                  </a:spcAft>
                  <a:tabLst>
                    <a:tab pos="449580" algn="l"/>
                  </a:tabLst>
                </a:pPr>
                <a:r>
                  <a:rPr lang="ru-RU" sz="1600" b="1">
                    <a:latin typeface="Calibri" pitchFamily="34" charset="0"/>
                    <a:ea typeface="Calibri"/>
                    <a:cs typeface="Times New Roman"/>
                  </a:rPr>
                  <a:t>Играя, познаю мир</a:t>
                </a:r>
              </a:p>
            </p:txBody>
          </p:sp>
          <p:sp>
            <p:nvSpPr>
              <p:cNvPr id="16" name="Text Box 171"/>
              <p:cNvSpPr txBox="1">
                <a:spLocks noChangeArrowheads="1"/>
              </p:cNvSpPr>
              <p:nvPr/>
            </p:nvSpPr>
            <p:spPr bwMode="auto">
              <a:xfrm>
                <a:off x="503808" y="4295551"/>
                <a:ext cx="2628000" cy="46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99594"/>
                </a:solidFill>
                <a:miter lim="800000"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ct val="0"/>
                  </a:spcAft>
                  <a:tabLst>
                    <a:tab pos="449580" algn="l"/>
                  </a:tabLst>
                </a:pPr>
                <a:r>
                  <a:rPr lang="ru-RU" sz="1600" b="1"/>
                  <a:t>Я и моя страна</a:t>
                </a:r>
                <a:endParaRPr lang="ru-RU" sz="1600" b="1">
                  <a:latin typeface="Calibri" pitchFamily="34" charset="0"/>
                  <a:ea typeface="Calibri"/>
                  <a:cs typeface="Times New Roman"/>
                </a:endParaRPr>
              </a:p>
            </p:txBody>
          </p:sp>
          <p:sp>
            <p:nvSpPr>
              <p:cNvPr id="17" name="Text Box 173"/>
              <p:cNvSpPr txBox="1">
                <a:spLocks noChangeArrowheads="1"/>
              </p:cNvSpPr>
              <p:nvPr/>
            </p:nvSpPr>
            <p:spPr bwMode="auto">
              <a:xfrm>
                <a:off x="2915816" y="3719679"/>
                <a:ext cx="3276000" cy="46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2D69B"/>
                </a:solidFill>
                <a:miter lim="800000"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ct val="0"/>
                  </a:spcAft>
                  <a:tabLst>
                    <a:tab pos="449580" algn="l"/>
                  </a:tabLst>
                </a:pPr>
                <a:r>
                  <a:rPr lang="ru-RU" sz="1600" b="1">
                    <a:latin typeface="Calibri" pitchFamily="34" charset="0"/>
                    <a:ea typeface="Calibri"/>
                    <a:cs typeface="Times New Roman"/>
                  </a:rPr>
                  <a:t>Традиции и обычаи моего народа</a:t>
                </a:r>
              </a:p>
            </p:txBody>
          </p:sp>
          <p:sp>
            <p:nvSpPr>
              <p:cNvPr id="18" name="Text Box 167"/>
              <p:cNvSpPr txBox="1">
                <a:spLocks noChangeArrowheads="1"/>
              </p:cNvSpPr>
              <p:nvPr/>
            </p:nvSpPr>
            <p:spPr bwMode="auto">
              <a:xfrm>
                <a:off x="6300192" y="3719679"/>
                <a:ext cx="2340000" cy="46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B2A1C7"/>
                </a:solidFill>
                <a:miter lim="800000"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ct val="0"/>
                  </a:spcAft>
                  <a:tabLst>
                    <a:tab pos="449580" algn="l"/>
                  </a:tabLst>
                </a:pPr>
                <a:r>
                  <a:rPr lang="ru-RU" sz="1600" b="1"/>
                  <a:t>Я, семья и мой народ</a:t>
                </a:r>
                <a:endParaRPr lang="ru-RU" sz="1600" b="1">
                  <a:latin typeface="Calibri" pitchFamily="34" charset="0"/>
                  <a:ea typeface="Calibri"/>
                  <a:cs typeface="Times New Roman"/>
                </a:endParaRPr>
              </a:p>
            </p:txBody>
          </p:sp>
          <p:sp>
            <p:nvSpPr>
              <p:cNvPr id="19" name="Text Box 169"/>
              <p:cNvSpPr txBox="1">
                <a:spLocks noChangeArrowheads="1"/>
              </p:cNvSpPr>
              <p:nvPr/>
            </p:nvSpPr>
            <p:spPr bwMode="auto">
              <a:xfrm>
                <a:off x="3240152" y="4295551"/>
                <a:ext cx="2628000" cy="46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ABF8F"/>
                </a:solidFill>
                <a:miter lim="800000"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ct val="0"/>
                  </a:spcAft>
                  <a:tabLst>
                    <a:tab pos="449580" algn="l"/>
                  </a:tabLst>
                </a:pPr>
                <a:r>
                  <a:rPr lang="ru-RU" sz="1600" b="1"/>
                  <a:t>Я учусь трудиться</a:t>
                </a:r>
                <a:endParaRPr lang="ru-RU" sz="1600" b="1">
                  <a:latin typeface="Calibri" pitchFamily="34" charset="0"/>
                  <a:ea typeface="Calibri"/>
                  <a:cs typeface="Times New Roman"/>
                </a:endParaRPr>
              </a:p>
            </p:txBody>
          </p:sp>
          <p:sp>
            <p:nvSpPr>
              <p:cNvPr id="20" name="Text Box 169"/>
              <p:cNvSpPr txBox="1">
                <a:spLocks noChangeArrowheads="1"/>
              </p:cNvSpPr>
              <p:nvPr/>
            </p:nvSpPr>
            <p:spPr bwMode="auto">
              <a:xfrm>
                <a:off x="6012192" y="4295551"/>
                <a:ext cx="2628000" cy="46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ABF8F"/>
                </a:solidFill>
                <a:miter lim="800000"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ct val="0"/>
                  </a:spcAft>
                  <a:tabLst>
                    <a:tab pos="449580" algn="l"/>
                  </a:tabLst>
                </a:pPr>
                <a:r>
                  <a:rPr lang="ru-RU" sz="1600" b="1"/>
                  <a:t>Я и моя безопасность</a:t>
                </a:r>
                <a:endParaRPr lang="ru-RU" sz="1600" b="1">
                  <a:latin typeface="Calibri" pitchFamily="34" charset="0"/>
                  <a:ea typeface="Calibri"/>
                  <a:cs typeface="Times New Roman"/>
                </a:endParaRPr>
              </a:p>
            </p:txBody>
          </p:sp>
        </p:grpSp>
      </p:grpSp>
      <p:pic>
        <p:nvPicPr>
          <p:cNvPr id="23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45684" y="97941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1469937524"/>
      </p:ext>
    </p:extLst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247652" y="1895475"/>
            <a:ext cx="7991475" cy="3657599"/>
            <a:chOff x="983" y="2472"/>
            <a:chExt cx="13153" cy="6702"/>
          </a:xfrm>
        </p:grpSpPr>
        <p:sp>
          <p:nvSpPr>
            <p:cNvPr id="151557" name="Text Box 4"/>
            <p:cNvSpPr txBox="1">
              <a:spLocks noChangeArrowheads="1"/>
            </p:cNvSpPr>
            <p:nvPr/>
          </p:nvSpPr>
          <p:spPr bwMode="auto">
            <a:xfrm>
              <a:off x="983" y="2472"/>
              <a:ext cx="13153" cy="6702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Задачи познавательного развития</a:t>
              </a:r>
              <a:br>
                <a:rPr lang="ru-RU" altLang="ru-RU" sz="1800" b="1"/>
              </a:br>
              <a:endParaRPr lang="ru-RU" altLang="ru-RU" sz="1600"/>
            </a:p>
          </p:txBody>
        </p:sp>
        <p:grpSp>
          <p:nvGrpSpPr>
            <p:cNvPr id="151558" name="Group 5"/>
            <p:cNvGrpSpPr/>
            <p:nvPr/>
          </p:nvGrpSpPr>
          <p:grpSpPr>
            <a:xfrm>
              <a:off x="1209" y="3121"/>
              <a:ext cx="12701" cy="1911"/>
              <a:chOff x="1751" y="3087"/>
              <a:chExt cx="12701" cy="1937"/>
            </a:xfrm>
          </p:grpSpPr>
          <p:sp>
            <p:nvSpPr>
              <p:cNvPr id="151563" name="Text Box 6"/>
              <p:cNvSpPr txBox="1">
                <a:spLocks noChangeArrowheads="1"/>
              </p:cNvSpPr>
              <p:nvPr/>
            </p:nvSpPr>
            <p:spPr bwMode="auto">
              <a:xfrm>
                <a:off x="1751" y="3087"/>
                <a:ext cx="12701" cy="55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500" b="1"/>
                  <a:t>Развитие интересов детей, любознательности и познавательной мотивации</a:t>
                </a:r>
                <a:endParaRPr lang="ru-RU" altLang="ru-RU" sz="1500"/>
              </a:p>
            </p:txBody>
          </p:sp>
          <p:sp>
            <p:nvSpPr>
              <p:cNvPr id="151564" name="Text Box 7"/>
              <p:cNvSpPr txBox="1">
                <a:spLocks noChangeArrowheads="1"/>
              </p:cNvSpPr>
              <p:nvPr/>
            </p:nvSpPr>
            <p:spPr bwMode="auto">
              <a:xfrm>
                <a:off x="1751" y="3782"/>
                <a:ext cx="12701" cy="55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500" b="1"/>
                  <a:t>Формирование познавательных действий, становление сознания</a:t>
                </a:r>
                <a:endParaRPr lang="ru-RU" altLang="ru-RU" sz="1500"/>
              </a:p>
            </p:txBody>
          </p:sp>
          <p:sp>
            <p:nvSpPr>
              <p:cNvPr id="151565" name="Text Box 8"/>
              <p:cNvSpPr txBox="1">
                <a:spLocks noChangeArrowheads="1"/>
              </p:cNvSpPr>
              <p:nvPr/>
            </p:nvSpPr>
            <p:spPr bwMode="auto">
              <a:xfrm>
                <a:off x="1751" y="4469"/>
                <a:ext cx="12701" cy="55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500" b="1"/>
                  <a:t>Р</a:t>
                </a:r>
                <a:r>
                  <a:rPr lang="en-US" altLang="ru-RU" sz="1500" b="1"/>
                  <a:t>азвитие воображения и творческой</a:t>
                </a:r>
                <a:r>
                  <a:rPr lang="ru-RU" altLang="ru-RU" sz="1500" b="1"/>
                  <a:t> </a:t>
                </a:r>
                <a:r>
                  <a:rPr lang="en-US" altLang="ru-RU" sz="1500" b="1"/>
                  <a:t>активности</a:t>
                </a:r>
                <a:endParaRPr lang="ru-RU" altLang="ru-RU" sz="1500"/>
              </a:p>
            </p:txBody>
          </p:sp>
        </p:grpSp>
        <p:grpSp>
          <p:nvGrpSpPr>
            <p:cNvPr id="151559" name="Group 9"/>
            <p:cNvGrpSpPr/>
            <p:nvPr/>
          </p:nvGrpSpPr>
          <p:grpSpPr>
            <a:xfrm>
              <a:off x="1209" y="5173"/>
              <a:ext cx="12701" cy="3830"/>
              <a:chOff x="1509" y="6093"/>
              <a:chExt cx="12701" cy="3830"/>
            </a:xfrm>
          </p:grpSpPr>
          <p:sp>
            <p:nvSpPr>
              <p:cNvPr id="151560" name="Text Box 10"/>
              <p:cNvSpPr txBox="1">
                <a:spLocks noChangeArrowheads="1"/>
              </p:cNvSpPr>
              <p:nvPr/>
            </p:nvSpPr>
            <p:spPr bwMode="auto">
              <a:xfrm>
                <a:off x="1509" y="7871"/>
                <a:ext cx="12701" cy="9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500" b="1"/>
                  <a:t>Формирование первичных представлений о малой родине и Отечестве, представлений о социокультурных ценностях народа, об отечественных традициях и праздниках</a:t>
                </a:r>
                <a:endParaRPr lang="ru-RU" altLang="ru-RU" sz="1500"/>
              </a:p>
            </p:txBody>
          </p:sp>
          <p:sp>
            <p:nvSpPr>
              <p:cNvPr id="151561" name="Text Box 11"/>
              <p:cNvSpPr txBox="1">
                <a:spLocks noChangeArrowheads="1"/>
              </p:cNvSpPr>
              <p:nvPr/>
            </p:nvSpPr>
            <p:spPr bwMode="auto">
              <a:xfrm>
                <a:off x="1509" y="6093"/>
                <a:ext cx="12701" cy="171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500" b="1"/>
                  <a:t>Формирование первичных представлений о себе, других людях, объектах окружающего мира, о свойствах и отношениях объектов окружающего мира </a:t>
                </a:r>
                <a:r>
                  <a:rPr lang="ru-RU" altLang="ru-RU" sz="1500"/>
                  <a:t>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</a:t>
                </a:r>
              </a:p>
            </p:txBody>
          </p:sp>
          <p:sp>
            <p:nvSpPr>
              <p:cNvPr id="151562" name="Text Box 12"/>
              <p:cNvSpPr txBox="1">
                <a:spLocks noChangeArrowheads="1"/>
              </p:cNvSpPr>
              <p:nvPr/>
            </p:nvSpPr>
            <p:spPr bwMode="auto">
              <a:xfrm>
                <a:off x="1509" y="8966"/>
                <a:ext cx="12701" cy="9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500" b="1"/>
                  <a:t>Формирование первичных представлений о планете Земля как общем доме людей, 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500" b="1"/>
                  <a:t>об особенностях её природы, многообразии стран и народов</a:t>
                </a:r>
                <a:endParaRPr lang="ru-RU" altLang="ru-RU" sz="1500"/>
              </a:p>
            </p:txBody>
          </p:sp>
        </p:grpSp>
      </p:grp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4088607" y="1646841"/>
            <a:ext cx="280988" cy="298979"/>
          </a:xfrm>
          <a:prstGeom prst="downArrow">
            <a:avLst>
              <a:gd name="adj1" fmla="val 39102"/>
              <a:gd name="adj2" fmla="val 55666"/>
            </a:avLst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eaVert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" name="Заголовок 1"/>
          <p:cNvSpPr txBox="1"/>
          <p:nvPr/>
        </p:nvSpPr>
        <p:spPr>
          <a:xfrm>
            <a:off x="1105086" y="122360"/>
            <a:ext cx="7038791" cy="547374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3600" kern="1200" cap="none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333333"/>
                </a:solidFill>
                <a:effectLst/>
                <a:latin typeface="+mn-lt"/>
              </a:rPr>
              <a:t>Познавательное развитие</a:t>
            </a:r>
          </a:p>
        </p:txBody>
      </p:sp>
      <p:sp>
        <p:nvSpPr>
          <p:cNvPr id="151554" name="Text Box 2"/>
          <p:cNvSpPr txBox="1">
            <a:spLocks noChangeArrowheads="1"/>
          </p:cNvSpPr>
          <p:nvPr/>
        </p:nvSpPr>
        <p:spPr bwMode="auto">
          <a:xfrm>
            <a:off x="247651" y="600075"/>
            <a:ext cx="7962901" cy="977283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b="1"/>
              <a:t>Основная цель</a:t>
            </a:r>
            <a:endParaRPr lang="en-US" altLang="ru-RU" sz="1800" b="1"/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500" b="1"/>
              <a:t>развитие познавательных интересов и познавательных способностей детей, которые можно подразделить на сенсорные, интеллектуально-познавательные и интеллектуально-творческие</a:t>
            </a:r>
            <a:endParaRPr lang="ru-RU" altLang="ru-RU" sz="1500"/>
          </a:p>
        </p:txBody>
      </p:sp>
      <p:pic>
        <p:nvPicPr>
          <p:cNvPr id="17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317396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:p15="http://schemas.microsoft.com/office/powerpoint/2012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779" y="454271"/>
            <a:ext cx="7704856" cy="93610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b="1">
                <a:solidFill>
                  <a:srgbClr val="333333"/>
                </a:solidFill>
                <a:latin typeface="+mn-lt"/>
              </a:rPr>
              <a:t>Направления воспитательной работы </a:t>
            </a:r>
            <a:r>
              <a:rPr lang="ru-RU" sz="2800" b="1" smtClean="0">
                <a:solidFill>
                  <a:srgbClr val="333333"/>
                </a:solidFill>
                <a:latin typeface="+mn-lt"/>
              </a:rPr>
              <a:t/>
            </a:r>
            <a:br>
              <a:rPr lang="ru-RU" sz="2800" b="1" smtClean="0">
                <a:solidFill>
                  <a:srgbClr val="333333"/>
                </a:solidFill>
                <a:latin typeface="+mn-lt"/>
              </a:rPr>
            </a:br>
            <a:r>
              <a:rPr lang="ru-RU" sz="2800" b="1" smtClean="0">
                <a:solidFill>
                  <a:srgbClr val="333333"/>
                </a:solidFill>
                <a:latin typeface="+mn-lt"/>
              </a:rPr>
              <a:t>в </a:t>
            </a:r>
            <a:r>
              <a:rPr lang="ru-RU" sz="2800" b="1">
                <a:solidFill>
                  <a:srgbClr val="333333"/>
                </a:solidFill>
                <a:latin typeface="+mn-lt"/>
              </a:rPr>
              <a:t>познавательном развитии детей</a:t>
            </a:r>
          </a:p>
        </p:txBody>
      </p:sp>
      <p:sp>
        <p:nvSpPr>
          <p:cNvPr id="5" name="Text Box 84"/>
          <p:cNvSpPr txBox="1">
            <a:spLocks noChangeArrowheads="1"/>
          </p:cNvSpPr>
          <p:nvPr/>
        </p:nvSpPr>
        <p:spPr bwMode="auto">
          <a:xfrm>
            <a:off x="641679" y="1544735"/>
            <a:ext cx="7128790" cy="86423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90000"/>
              </a:lnSpc>
              <a:spcAft>
                <a:spcPct val="0"/>
              </a:spcAft>
            </a:pPr>
            <a:r>
              <a:rPr lang="ru-RU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Развитие представлений об окружающем мире на основе знаков и символов культуры, природы и социума</a:t>
            </a:r>
          </a:p>
        </p:txBody>
      </p:sp>
      <p:sp>
        <p:nvSpPr>
          <p:cNvPr id="6" name="Text Box 87"/>
          <p:cNvSpPr txBox="1">
            <a:spLocks noChangeArrowheads="1"/>
          </p:cNvSpPr>
          <p:nvPr/>
        </p:nvSpPr>
        <p:spPr bwMode="auto">
          <a:xfrm>
            <a:off x="641679" y="2558249"/>
            <a:ext cx="7128790" cy="12598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90000"/>
              </a:lnSpc>
              <a:spcAft>
                <a:spcPct val="0"/>
              </a:spcAft>
            </a:pPr>
            <a:r>
              <a:rPr lang="ru-RU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Формирование основ гражданской идентичности - первичных представлений о малой родине и Отечестве, представлений о </a:t>
            </a:r>
          </a:p>
          <a:p>
            <a:pPr algn="ctr">
              <a:lnSpc>
                <a:spcPct val="90000"/>
              </a:lnSpc>
              <a:spcAft>
                <a:spcPct val="0"/>
              </a:spcAft>
            </a:pPr>
            <a:r>
              <a:rPr lang="ru-RU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социокультурных ценностях народа, об отечественных традициях и праздниках</a:t>
            </a:r>
          </a:p>
        </p:txBody>
      </p:sp>
      <p:sp>
        <p:nvSpPr>
          <p:cNvPr id="7" name="Text Box 93"/>
          <p:cNvSpPr txBox="1">
            <a:spLocks noChangeArrowheads="1"/>
          </p:cNvSpPr>
          <p:nvPr/>
        </p:nvSpPr>
        <p:spPr bwMode="auto">
          <a:xfrm>
            <a:off x="642074" y="3962106"/>
            <a:ext cx="7128000" cy="50419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90000"/>
              </a:lnSpc>
              <a:spcAft>
                <a:spcPct val="0"/>
              </a:spcAft>
            </a:pP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Становление основ экологического сознания</a:t>
            </a:r>
            <a:r>
              <a:rPr lang="ru-RU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 </a:t>
            </a:r>
          </a:p>
        </p:txBody>
      </p:sp>
      <p:pic>
        <p:nvPicPr>
          <p:cNvPr id="8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13296996"/>
      </p:ext>
    </p:extLst>
  </p:cSld>
  <p:clrMapOvr>
    <a:masterClrMapping/>
  </p:clrMapOvr>
  <p:transition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494" y="270479"/>
            <a:ext cx="7704856" cy="576064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ru-RU" sz="2800" b="1">
                <a:solidFill>
                  <a:srgbClr val="333333"/>
                </a:solidFill>
                <a:latin typeface="+mn-lt"/>
              </a:rPr>
              <a:t>Возрастная логика развития</a:t>
            </a:r>
          </a:p>
        </p:txBody>
      </p:sp>
      <p:sp>
        <p:nvSpPr>
          <p:cNvPr id="5" name="Text Box 84"/>
          <p:cNvSpPr txBox="1">
            <a:spLocks noChangeArrowheads="1"/>
          </p:cNvSpPr>
          <p:nvPr/>
        </p:nvSpPr>
        <p:spPr bwMode="auto">
          <a:xfrm>
            <a:off x="266700" y="918550"/>
            <a:ext cx="7924800" cy="86423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90000"/>
              </a:lnSpc>
              <a:spcAft>
                <a:spcPct val="0"/>
              </a:spcAft>
            </a:pPr>
            <a:r>
              <a:rPr lang="ru-RU" b="1">
                <a:solidFill>
                  <a:schemeClr val="tx1"/>
                </a:solidFill>
                <a:ea typeface="Calibri"/>
              </a:rPr>
              <a:t>Развитие представлений об окружающем мире на основе знаков и символов культуры, природы и социума</a:t>
            </a:r>
          </a:p>
        </p:txBody>
      </p:sp>
      <p:sp>
        <p:nvSpPr>
          <p:cNvPr id="8" name="Text Box 68"/>
          <p:cNvSpPr txBox="1">
            <a:spLocks noChangeArrowheads="1"/>
          </p:cNvSpPr>
          <p:nvPr/>
        </p:nvSpPr>
        <p:spPr bwMode="auto">
          <a:xfrm>
            <a:off x="276225" y="1849388"/>
            <a:ext cx="7924800" cy="3579862"/>
          </a:xfrm>
          <a:prstGeom prst="rect">
            <a:avLst/>
          </a:prstGeom>
          <a:gradFill rotWithShape="0">
            <a:gsLst>
              <a:gs pos="0">
                <a:srgbClr val="C0504D">
                  <a:lumMod val="60000"/>
                  <a:lumOff val="40000"/>
                </a:srgbClr>
              </a:gs>
              <a:gs pos="50000">
                <a:srgbClr val="C0504D">
                  <a:lumMod val="20000"/>
                  <a:lumOff val="80000"/>
                </a:srgbClr>
              </a:gs>
              <a:gs pos="100000">
                <a:srgbClr val="C0504D">
                  <a:lumMod val="60000"/>
                  <a:lumOff val="40000"/>
                </a:srgbClr>
              </a:gs>
            </a:gsLst>
            <a:lin ang="18900000" scaled="1"/>
          </a:gradFill>
          <a:ln w="12700">
            <a:solidFill>
              <a:srgbClr val="C0504D">
                <a:lumMod val="60000"/>
                <a:lumOff val="40000"/>
              </a:srgbClr>
            </a:solidFill>
            <a:miter lim="800000"/>
          </a:ln>
          <a:effectLst>
            <a:outerShdw dist="28398" dir="3806097" algn="ctr" rotWithShape="0">
              <a:srgbClr val="C0504D">
                <a:lumMod val="50000"/>
                <a:lumOff val="0"/>
                <a:alpha val="50000"/>
              </a:srgb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>
              <a:lnSpc>
                <a:spcPct val="90000"/>
              </a:lnSpc>
              <a:spcAft>
                <a:spcPct val="0"/>
              </a:spcAft>
              <a:tabLst>
                <a:tab pos="90170" algn="l"/>
                <a:tab pos="630555" algn="l"/>
              </a:tabLst>
            </a:pPr>
            <a:r>
              <a:rPr lang="ru-RU" sz="1400" b="1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3–4 года:</a:t>
            </a:r>
            <a:r>
              <a:rPr lang="ru-RU" sz="140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 формирование представлений о себе (физических, нравственных и поведенческих характеристиках), ориентированных на образ другого (взрослого, сверстника), о способах взаимодействий мальчиков и девочек в семье и социуме, ориентированных на социально одобряемые эталоны взаимоотношений; развитие умения устанавливать общность и отличие своих действий и действий другого (взрослого, сверстника), сравнивая игровые и жизненные ситуации</a:t>
            </a:r>
          </a:p>
          <a:p>
            <a:pPr>
              <a:lnSpc>
                <a:spcPct val="90000"/>
              </a:lnSpc>
              <a:spcAft>
                <a:spcPct val="0"/>
              </a:spcAft>
              <a:tabLst>
                <a:tab pos="90170" algn="l"/>
                <a:tab pos="630555" algn="l"/>
              </a:tabLst>
            </a:pPr>
            <a:r>
              <a:rPr lang="ru-RU" sz="1400" b="1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4–5 лет:</a:t>
            </a:r>
            <a:r>
              <a:rPr lang="ru-RU" sz="140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 формирование образа «Я» (как начальных представлений о своих нравственных, социальных, эстетических, полоролевых и др. свойствах), развитие потребности в ориентации на социально одобряемые поступки взрослых и сверстников, становление способов адекватного поведения в различных реальных и игровых ситуациях</a:t>
            </a:r>
            <a:endParaRPr lang="ru-RU" sz="1400">
              <a:effectLst/>
              <a:ea typeface="Times New Roman"/>
              <a:cs typeface="Times New Roman"/>
            </a:endParaRPr>
          </a:p>
          <a:p>
            <a:pPr>
              <a:lnSpc>
                <a:spcPct val="90000"/>
              </a:lnSpc>
              <a:spcAft>
                <a:spcPct val="0"/>
              </a:spcAft>
              <a:tabLst>
                <a:tab pos="90170" algn="l"/>
                <a:tab pos="630555" algn="l"/>
              </a:tabLst>
            </a:pPr>
            <a:r>
              <a:rPr lang="ru-RU" sz="1400" b="1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5–6 лет:</a:t>
            </a:r>
            <a:r>
              <a:rPr lang="ru-RU" sz="140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 формирование представлений о себе как мальчике/девочке, человеке, представителе своей национальности, умения выделять существенные признаки; ценностного отношения к себе, гуманной направленности на себя и других; основ категориального видения мира; знаково-символической деятельности; когнитивных компетенций детей</a:t>
            </a:r>
            <a:endParaRPr lang="ru-RU" sz="1400">
              <a:effectLst/>
              <a:ea typeface="Times New Roman"/>
              <a:cs typeface="Times New Roman"/>
            </a:endParaRPr>
          </a:p>
          <a:p>
            <a:pPr>
              <a:lnSpc>
                <a:spcPct val="90000"/>
              </a:lnSpc>
              <a:spcAft>
                <a:spcPct val="0"/>
              </a:spcAft>
              <a:tabLst>
                <a:tab pos="630555" algn="l"/>
              </a:tabLst>
            </a:pPr>
            <a:r>
              <a:rPr lang="ru-RU" sz="1400" b="1">
                <a:solidFill>
                  <a:srgbClr val="000000"/>
                </a:solidFill>
                <a:effectLst/>
                <a:ea typeface="Calibri"/>
              </a:rPr>
              <a:t>6–7 лет:</a:t>
            </a:r>
            <a:r>
              <a:rPr lang="ru-RU" sz="1400">
                <a:solidFill>
                  <a:srgbClr val="000000"/>
                </a:solidFill>
                <a:effectLst/>
                <a:ea typeface="Calibri"/>
              </a:rPr>
              <a:t> формирование адекватной самооценки (внешние, внутренние качества, поведение); интереса к познанию; знаково-символической деятельности; когнитивных компетенций детей</a:t>
            </a:r>
            <a:r>
              <a:rPr lang="ru-RU" sz="1400">
                <a:effectLst/>
                <a:ea typeface="Calibri"/>
              </a:rPr>
              <a:t> </a:t>
            </a:r>
          </a:p>
        </p:txBody>
      </p:sp>
      <p:pic>
        <p:nvPicPr>
          <p:cNvPr id="6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3126393281"/>
      </p:ext>
    </p:extLst>
  </p:cSld>
  <p:clrMapOvr>
    <a:masterClrMapping/>
  </p:clrMapOvr>
  <p:transition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7"/>
          <p:cNvSpPr txBox="1">
            <a:spLocks noChangeArrowheads="1"/>
          </p:cNvSpPr>
          <p:nvPr/>
        </p:nvSpPr>
        <p:spPr bwMode="auto">
          <a:xfrm>
            <a:off x="259132" y="944309"/>
            <a:ext cx="8028000" cy="100811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90000"/>
              </a:lnSpc>
              <a:spcAft>
                <a:spcPct val="0"/>
              </a:spcAft>
            </a:pPr>
            <a:r>
              <a:rPr lang="ru-RU" b="1">
                <a:solidFill>
                  <a:schemeClr val="tx1"/>
                </a:solidFill>
                <a:ea typeface="Calibri"/>
              </a:rPr>
              <a:t>Формирование основ гражданской идентичности - первичных представлений о малой родине и Отечестве, представлений о социокультурных ценностях народа, об отечественных традициях и праздниках</a:t>
            </a:r>
          </a:p>
        </p:txBody>
      </p:sp>
      <p:sp>
        <p:nvSpPr>
          <p:cNvPr id="8" name="Заголовок 1"/>
          <p:cNvSpPr txBox="1"/>
          <p:nvPr/>
        </p:nvSpPr>
        <p:spPr>
          <a:xfrm>
            <a:off x="520869" y="368246"/>
            <a:ext cx="7704856" cy="576064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3600" kern="1200" cap="none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ru-RU" sz="2800" b="1">
                <a:solidFill>
                  <a:srgbClr val="333333"/>
                </a:solidFill>
                <a:effectLst/>
                <a:latin typeface="+mn-lt"/>
              </a:rPr>
              <a:t>Возрастная логика развития</a:t>
            </a:r>
          </a:p>
        </p:txBody>
      </p:sp>
      <p:sp>
        <p:nvSpPr>
          <p:cNvPr id="9" name="Text Box 74"/>
          <p:cNvSpPr txBox="1">
            <a:spLocks noChangeArrowheads="1"/>
          </p:cNvSpPr>
          <p:nvPr/>
        </p:nvSpPr>
        <p:spPr bwMode="auto">
          <a:xfrm>
            <a:off x="259132" y="2101135"/>
            <a:ext cx="8028000" cy="3204963"/>
          </a:xfrm>
          <a:prstGeom prst="rect">
            <a:avLst/>
          </a:prstGeom>
          <a:gradFill rotWithShape="0">
            <a:gsLst>
              <a:gs pos="0">
                <a:schemeClr val="accent3">
                  <a:lumMod val="75000"/>
                </a:schemeClr>
              </a:gs>
              <a:gs pos="100000">
                <a:srgbClr val="4BACC6">
                  <a:lumMod val="20000"/>
                  <a:lumOff val="80000"/>
                </a:srgbClr>
              </a:gs>
              <a:gs pos="100000">
                <a:srgbClr val="4BACC6">
                  <a:lumMod val="60000"/>
                  <a:lumOff val="40000"/>
                </a:srgbClr>
              </a:gs>
            </a:gsLst>
            <a:lin ang="18900000" scaled="1"/>
          </a:gradFill>
          <a:ln w="12700">
            <a:solidFill>
              <a:srgbClr val="4BACC6">
                <a:lumMod val="60000"/>
                <a:lumOff val="40000"/>
              </a:srgbClr>
            </a:solidFill>
            <a:miter lim="800000"/>
          </a:ln>
          <a:effectLst>
            <a:outerShdw dist="28398" dir="3806097" algn="ctr" rotWithShape="0">
              <a:srgbClr val="4BACC6">
                <a:lumMod val="50000"/>
                <a:lumOff val="0"/>
                <a:alpha val="50000"/>
              </a:srgb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>
              <a:lnSpc>
                <a:spcPct val="90000"/>
              </a:lnSpc>
              <a:spcAft>
                <a:spcPct val="0"/>
              </a:spcAft>
              <a:tabLst>
                <a:tab pos="90170" algn="l"/>
                <a:tab pos="630555" algn="l"/>
              </a:tabLst>
            </a:pPr>
            <a:r>
              <a:rPr lang="ru-RU" sz="1600" b="1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3–4 года:</a:t>
            </a:r>
            <a:r>
              <a:rPr lang="ru-RU" sz="160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 формирование представлений об основных праздниках – Новый год, День защитника Отечества, Женский день; о традициях жизнедеятельности в дошкольной организации; о ближайшем природном окружении</a:t>
            </a:r>
            <a:endParaRPr lang="ru-RU" sz="1600">
              <a:effectLst/>
              <a:ea typeface="Times New Roman"/>
              <a:cs typeface="Times New Roman"/>
            </a:endParaRPr>
          </a:p>
          <a:p>
            <a:pPr>
              <a:lnSpc>
                <a:spcPct val="90000"/>
              </a:lnSpc>
              <a:spcAft>
                <a:spcPct val="0"/>
              </a:spcAft>
              <a:tabLst>
                <a:tab pos="90170" algn="l"/>
                <a:tab pos="630555" algn="l"/>
              </a:tabLst>
            </a:pPr>
            <a:r>
              <a:rPr lang="ru-RU" sz="1600" b="1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4–5 лет:</a:t>
            </a:r>
            <a:r>
              <a:rPr lang="ru-RU" sz="160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 формирование представлений о календарных праздниках – проводы лета, встреча зимы, проводы зимы, встреча весны; о традициях взаимодействия в повседневной жизни и во время праздника; о малой родине);</a:t>
            </a:r>
            <a:endParaRPr lang="ru-RU" sz="1600">
              <a:effectLst/>
              <a:ea typeface="Times New Roman"/>
              <a:cs typeface="Times New Roman"/>
            </a:endParaRPr>
          </a:p>
          <a:p>
            <a:pPr>
              <a:lnSpc>
                <a:spcPct val="90000"/>
              </a:lnSpc>
              <a:spcAft>
                <a:spcPct val="0"/>
              </a:spcAft>
              <a:tabLst>
                <a:tab pos="90170" algn="l"/>
                <a:tab pos="630555" algn="l"/>
              </a:tabLst>
            </a:pPr>
            <a:r>
              <a:rPr lang="ru-RU" sz="1600" b="1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5–6 лет:</a:t>
            </a:r>
            <a:r>
              <a:rPr lang="ru-RU" sz="160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 формирование представлений о взаимосвязях различных праздников на знаково-символической и ценностной основе культуры; о традициях проведениях праздников; о разных странах;</a:t>
            </a:r>
            <a:endParaRPr lang="ru-RU" sz="1600">
              <a:effectLst/>
              <a:ea typeface="Times New Roman"/>
              <a:cs typeface="Times New Roman"/>
            </a:endParaRPr>
          </a:p>
          <a:p>
            <a:pPr>
              <a:lnSpc>
                <a:spcPct val="90000"/>
              </a:lnSpc>
              <a:spcAft>
                <a:spcPct val="0"/>
              </a:spcAft>
            </a:pPr>
            <a:r>
              <a:rPr lang="ru-RU" sz="1600" b="1">
                <a:solidFill>
                  <a:srgbClr val="000000"/>
                </a:solidFill>
                <a:effectLst/>
                <a:ea typeface="Calibri"/>
              </a:rPr>
              <a:t>6–7 лет:</a:t>
            </a:r>
            <a:r>
              <a:rPr lang="ru-RU" sz="1600">
                <a:solidFill>
                  <a:srgbClr val="000000"/>
                </a:solidFill>
                <a:effectLst/>
                <a:ea typeface="Calibri"/>
              </a:rPr>
              <a:t> формирование представлений о годичном круге праздников; об этикете как нормах взаимоотношений людей друг с другом; о традиционных сценариях проведения праздников; о планете Земля как едином доме для людей разных стран; о праздниках и традициях жизни в разных странах</a:t>
            </a:r>
            <a:endParaRPr lang="ru-RU" sz="1600">
              <a:effectLst/>
              <a:ea typeface="Calibri"/>
            </a:endParaRPr>
          </a:p>
        </p:txBody>
      </p:sp>
      <p:pic>
        <p:nvPicPr>
          <p:cNvPr id="5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4075950465"/>
      </p:ext>
    </p:extLst>
  </p:cSld>
  <p:clrMapOvr>
    <a:masterClrMapping/>
  </p:clrMapOvr>
  <p:transition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3"/>
          <p:cNvSpPr txBox="1">
            <a:spLocks noChangeArrowheads="1"/>
          </p:cNvSpPr>
          <p:nvPr/>
        </p:nvSpPr>
        <p:spPr bwMode="auto">
          <a:xfrm>
            <a:off x="268700" y="1291822"/>
            <a:ext cx="7812000" cy="50419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90000"/>
              </a:lnSpc>
              <a:spcAft>
                <a:spcPct val="0"/>
              </a:spcAft>
            </a:pPr>
            <a:r>
              <a:rPr lang="ru-RU" b="1">
                <a:solidFill>
                  <a:schemeClr val="bg1"/>
                </a:solidFill>
                <a:ea typeface="Calibri"/>
              </a:rPr>
              <a:t>Становление основ экологического сознания 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99499" y="463664"/>
            <a:ext cx="7387226" cy="576064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ru-RU" sz="2800" b="1">
                <a:solidFill>
                  <a:srgbClr val="333333"/>
                </a:solidFill>
                <a:latin typeface="+mn-lt"/>
              </a:rPr>
              <a:t>Возрастная логика развития</a:t>
            </a:r>
          </a:p>
        </p:txBody>
      </p:sp>
      <p:sp>
        <p:nvSpPr>
          <p:cNvPr id="9" name="Text Box 71"/>
          <p:cNvSpPr txBox="1">
            <a:spLocks noChangeArrowheads="1"/>
          </p:cNvSpPr>
          <p:nvPr/>
        </p:nvSpPr>
        <p:spPr bwMode="auto">
          <a:xfrm>
            <a:off x="268700" y="2109273"/>
            <a:ext cx="7812000" cy="2160239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40000"/>
                  <a:satMod val="155000"/>
                </a:schemeClr>
              </a:gs>
              <a:gs pos="0">
                <a:srgbClr val="E16865">
                  <a:alpha val="9804"/>
                </a:srgbClr>
              </a:gs>
              <a:gs pos="100000">
                <a:schemeClr val="accent2">
                  <a:shade val="95000"/>
                  <a:satMod val="15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tabLst>
                <a:tab pos="90170" algn="l"/>
                <a:tab pos="630555" algn="l"/>
              </a:tabLst>
            </a:pPr>
            <a:r>
              <a:rPr lang="ru-RU" sz="1600" b="1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3–4 года:</a:t>
            </a:r>
            <a:r>
              <a:rPr lang="ru-RU" sz="160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 формирование первичных представлений о природе ближайшего окружения</a:t>
            </a:r>
            <a:endParaRPr lang="ru-RU" sz="1600">
              <a:effectLst/>
              <a:ea typeface="Times New Roman"/>
              <a:cs typeface="Times New Roman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tabLst>
                <a:tab pos="90170" algn="l"/>
                <a:tab pos="630555" algn="l"/>
              </a:tabLst>
            </a:pPr>
            <a:r>
              <a:rPr lang="ru-RU" sz="1600" b="1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4–5 лет:</a:t>
            </a:r>
            <a:r>
              <a:rPr lang="ru-RU" sz="160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 формирование представлений об основных объектах природы: земля, небо, вода, деревья, цветы, огонь, воздух</a:t>
            </a:r>
            <a:endParaRPr lang="ru-RU" sz="1600">
              <a:effectLst/>
              <a:ea typeface="Times New Roman"/>
              <a:cs typeface="Times New Roman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tabLst>
                <a:tab pos="90170" algn="l"/>
                <a:tab pos="630555" algn="l"/>
              </a:tabLst>
            </a:pPr>
            <a:r>
              <a:rPr lang="ru-RU" sz="1600" b="1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5–6 лет:</a:t>
            </a:r>
            <a:r>
              <a:rPr lang="ru-RU" sz="160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 формирование представлений о сезонных изменениях в природе, об основных стихиях мира (земля, вода, огонь и воздух), их созидательных и разрушительных характеристиках</a:t>
            </a:r>
            <a:endParaRPr lang="ru-RU" sz="1600">
              <a:effectLst/>
              <a:ea typeface="Times New Roman"/>
              <a:cs typeface="Times New Roman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sz="1600" b="1">
                <a:solidFill>
                  <a:srgbClr val="000000"/>
                </a:solidFill>
                <a:effectLst/>
                <a:ea typeface="Calibri"/>
              </a:rPr>
              <a:t>6–7 лет:</a:t>
            </a:r>
            <a:r>
              <a:rPr lang="ru-RU" sz="1600">
                <a:solidFill>
                  <a:srgbClr val="000000"/>
                </a:solidFill>
                <a:effectLst/>
                <a:ea typeface="Calibri"/>
              </a:rPr>
              <a:t> формирование представлений детей о знаках и символах животных, растений, Вселенной, о самоценности мира природы</a:t>
            </a:r>
            <a:endParaRPr lang="ru-RU" sz="1600">
              <a:effectLst/>
              <a:ea typeface="Calibri"/>
            </a:endParaRPr>
          </a:p>
        </p:txBody>
      </p:sp>
      <p:pic>
        <p:nvPicPr>
          <p:cNvPr id="5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1399636690"/>
      </p:ext>
    </p:extLst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409" y="504825"/>
            <a:ext cx="6410325" cy="387127"/>
          </a:xfrm>
        </p:spPr>
        <p:txBody>
          <a:bodyPr>
            <a:noAutofit/>
          </a:bodyPr>
          <a:lstStyle/>
          <a:p>
            <a:r>
              <a:rPr lang="ru-RU" sz="2800" b="1">
                <a:solidFill>
                  <a:srgbClr val="333333"/>
                </a:solidFill>
                <a:latin typeface="+mn-lt"/>
              </a:rPr>
              <a:t>Организация процесса воспитания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:p15="http://schemas.microsoft.com/office/powerpoint/2012/main" xmlns="" val="1719549877"/>
              </p:ext>
            </p:extLst>
          </p:nvPr>
        </p:nvGraphicFramePr>
        <p:xfrm>
          <a:off x="231409" y="1175792"/>
          <a:ext cx="7992938" cy="4196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6" descr="action-obrazovanie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231409" y="205941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272230805"/>
      </p:ext>
    </p:extLst>
  </p:cSld>
  <p:clrMapOvr>
    <a:masterClrMapping/>
  </p:clrMapOvr>
  <p:transition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69</a:t>
            </a:fld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228601" y="1400175"/>
            <a:ext cx="7896225" cy="3286126"/>
            <a:chOff x="1249" y="6215"/>
            <a:chExt cx="14306" cy="4012"/>
          </a:xfrm>
        </p:grpSpPr>
        <p:grpSp>
          <p:nvGrpSpPr>
            <p:cNvPr id="6" name="Group 568"/>
            <p:cNvGrpSpPr/>
            <p:nvPr/>
          </p:nvGrpSpPr>
          <p:grpSpPr>
            <a:xfrm>
              <a:off x="1336" y="6215"/>
              <a:ext cx="14219" cy="2080"/>
              <a:chOff x="1336" y="6215"/>
              <a:chExt cx="14219" cy="2080"/>
            </a:xfrm>
          </p:grpSpPr>
          <p:sp>
            <p:nvSpPr>
              <p:cNvPr id="11" name="Text Box 569"/>
              <p:cNvSpPr txBox="1">
                <a:spLocks noChangeArrowheads="1"/>
              </p:cNvSpPr>
              <p:nvPr/>
            </p:nvSpPr>
            <p:spPr bwMode="auto">
              <a:xfrm>
                <a:off x="1336" y="6215"/>
                <a:ext cx="14219" cy="2080"/>
              </a:xfrm>
              <a:prstGeom prst="rect">
                <a:avLst/>
              </a:prstGeom>
              <a:gradFill rotWithShape="0">
                <a:gsLst>
                  <a:gs pos="0">
                    <a:srgbClr val="C2D69B"/>
                  </a:gs>
                  <a:gs pos="50000">
                    <a:srgbClr val="EAF1DD"/>
                  </a:gs>
                  <a:gs pos="100000">
                    <a:srgbClr val="C2D69B"/>
                  </a:gs>
                </a:gsLst>
                <a:lin ang="18900000" scaled="1"/>
              </a:gradFill>
              <a:ln w="12700">
                <a:solidFill>
                  <a:srgbClr val="C2D69B"/>
                </a:solidFill>
                <a:miter lim="800000"/>
              </a:ln>
              <a:effectLst>
                <a:outerShdw dist="89803" dir="2700000" algn="ctr" rotWithShape="0">
                  <a:srgbClr val="4E6128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95000"/>
                  </a:lnSpc>
                  <a:spcAft>
                    <a:spcPct val="0"/>
                  </a:spcAft>
                </a:pPr>
                <a:r>
                  <a:rPr lang="ru-RU" sz="1400" b="1">
                    <a:latin typeface="Calibri" pitchFamily="34" charset="0"/>
                    <a:ea typeface="Calibri"/>
                  </a:rPr>
                  <a:t>Задачи, решаемые в процессе организации взаимодействия педагогического коллектива </a:t>
                </a:r>
                <a:endParaRPr lang="ru-RU" sz="1200" b="1">
                  <a:latin typeface="Calibri" pitchFamily="34" charset="0"/>
                  <a:ea typeface="Calibri"/>
                </a:endParaRPr>
              </a:p>
              <a:p>
                <a:pPr algn="ctr">
                  <a:lnSpc>
                    <a:spcPct val="95000"/>
                  </a:lnSpc>
                  <a:spcAft>
                    <a:spcPct val="0"/>
                  </a:spcAft>
                </a:pPr>
                <a:r>
                  <a:rPr lang="ru-RU" sz="1400" b="1">
                    <a:latin typeface="Calibri" pitchFamily="34" charset="0"/>
                    <a:ea typeface="Calibri"/>
                  </a:rPr>
                  <a:t>дошкольного учреждения с родителями воспитанников дошкольного учреждения</a:t>
                </a:r>
                <a:endParaRPr lang="ru-RU" sz="1200" b="1">
                  <a:latin typeface="Calibri" pitchFamily="34" charset="0"/>
                  <a:ea typeface="Calibri"/>
                </a:endParaRPr>
              </a:p>
              <a:p>
                <a:pPr algn="ctr">
                  <a:lnSpc>
                    <a:spcPct val="95000"/>
                  </a:lnSpc>
                  <a:spcAft>
                    <a:spcPct val="0"/>
                  </a:spcAft>
                </a:pPr>
                <a:r>
                  <a:rPr lang="ru-RU" sz="1400" b="1">
                    <a:latin typeface="Calibri" pitchFamily="34" charset="0"/>
                    <a:ea typeface="Calibri"/>
                  </a:rPr>
                  <a:t> </a:t>
                </a:r>
                <a:endParaRPr lang="ru-RU" sz="1200" b="1">
                  <a:latin typeface="Calibri" pitchFamily="34" charset="0"/>
                  <a:ea typeface="Calibri"/>
                </a:endParaRPr>
              </a:p>
            </p:txBody>
          </p:sp>
          <p:sp>
            <p:nvSpPr>
              <p:cNvPr id="12" name="Text Box 570"/>
              <p:cNvSpPr txBox="1">
                <a:spLocks noChangeArrowheads="1"/>
              </p:cNvSpPr>
              <p:nvPr/>
            </p:nvSpPr>
            <p:spPr bwMode="auto">
              <a:xfrm>
                <a:off x="9129" y="7632"/>
                <a:ext cx="6217" cy="454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</a:ln>
              <a:effectLst>
                <a:outerShdw dist="63500" dir="3187806" algn="ctr" rotWithShape="0">
                  <a:srgbClr val="974706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95000"/>
                  </a:lnSpc>
                  <a:spcAft>
                    <a:spcPct val="0"/>
                  </a:spcAft>
                </a:pPr>
                <a:r>
                  <a:rPr lang="ru-RU" sz="1300" b="1">
                    <a:latin typeface="Calibri" pitchFamily="34" charset="0"/>
                    <a:ea typeface="Calibri"/>
                  </a:rPr>
                  <a:t>Повышение педагогической культуры родителей</a:t>
                </a:r>
                <a:endParaRPr lang="ru-RU" sz="1200" b="1">
                  <a:latin typeface="Calibri" pitchFamily="34" charset="0"/>
                  <a:ea typeface="Calibri"/>
                </a:endParaRPr>
              </a:p>
            </p:txBody>
          </p:sp>
          <p:sp>
            <p:nvSpPr>
              <p:cNvPr id="13" name="Text Box 571"/>
              <p:cNvSpPr txBox="1">
                <a:spLocks noChangeArrowheads="1"/>
              </p:cNvSpPr>
              <p:nvPr/>
            </p:nvSpPr>
            <p:spPr bwMode="auto">
              <a:xfrm>
                <a:off x="9129" y="7042"/>
                <a:ext cx="6217" cy="454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</a:ln>
              <a:effectLst>
                <a:outerShdw dist="63500" dir="3187806" algn="ctr" rotWithShape="0">
                  <a:srgbClr val="974706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95000"/>
                  </a:lnSpc>
                  <a:spcAft>
                    <a:spcPct val="0"/>
                  </a:spcAft>
                </a:pPr>
                <a:r>
                  <a:rPr lang="ru-RU" sz="1300" b="1">
                    <a:latin typeface="Calibri" pitchFamily="34" charset="0"/>
                    <a:ea typeface="Calibri"/>
                  </a:rPr>
                  <a:t>Возрождение традиций семейного воспитания</a:t>
                </a:r>
                <a:endParaRPr lang="ru-RU" sz="1200" b="1">
                  <a:latin typeface="Calibri" pitchFamily="34" charset="0"/>
                  <a:ea typeface="Calibri"/>
                </a:endParaRPr>
              </a:p>
            </p:txBody>
          </p:sp>
          <p:sp>
            <p:nvSpPr>
              <p:cNvPr id="14" name="Text Box 572"/>
              <p:cNvSpPr txBox="1">
                <a:spLocks noChangeArrowheads="1"/>
              </p:cNvSpPr>
              <p:nvPr/>
            </p:nvSpPr>
            <p:spPr bwMode="auto">
              <a:xfrm>
                <a:off x="1484" y="7632"/>
                <a:ext cx="7484" cy="454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</a:ln>
              <a:effectLst>
                <a:outerShdw dist="63500" dir="3187806" algn="ctr" rotWithShape="0">
                  <a:srgbClr val="974706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l">
                  <a:lnSpc>
                    <a:spcPct val="95000"/>
                  </a:lnSpc>
                  <a:spcAft>
                    <a:spcPct val="0"/>
                  </a:spcAft>
                </a:pPr>
                <a:r>
                  <a:rPr lang="ru-RU" sz="1300" b="1">
                    <a:latin typeface="Calibri" pitchFamily="34" charset="0"/>
                    <a:ea typeface="Calibri"/>
                  </a:rPr>
                  <a:t>Изучение и обобщение лучшего опыта семейного воспитания</a:t>
                </a:r>
                <a:endParaRPr lang="ru-RU" sz="1200" b="1">
                  <a:latin typeface="Calibri" pitchFamily="34" charset="0"/>
                  <a:ea typeface="Calibri"/>
                </a:endParaRPr>
              </a:p>
            </p:txBody>
          </p:sp>
          <p:sp>
            <p:nvSpPr>
              <p:cNvPr id="15" name="Text Box 573"/>
              <p:cNvSpPr txBox="1">
                <a:spLocks noChangeArrowheads="1"/>
              </p:cNvSpPr>
              <p:nvPr/>
            </p:nvSpPr>
            <p:spPr bwMode="auto">
              <a:xfrm>
                <a:off x="1484" y="7042"/>
                <a:ext cx="7484" cy="454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</a:ln>
              <a:effectLst>
                <a:outerShdw dist="63500" dir="3187806" algn="ctr" rotWithShape="0">
                  <a:srgbClr val="974706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95000"/>
                  </a:lnSpc>
                  <a:spcAft>
                    <a:spcPct val="0"/>
                  </a:spcAft>
                </a:pPr>
                <a:r>
                  <a:rPr lang="ru-RU" sz="1300" b="1">
                    <a:latin typeface="Calibri" pitchFamily="34" charset="0"/>
                    <a:ea typeface="Calibri"/>
                  </a:rPr>
                  <a:t>Приобщение родителей к участию в жизни детского сада</a:t>
                </a:r>
                <a:endParaRPr lang="ru-RU" sz="1200" b="1">
                  <a:latin typeface="Calibri" pitchFamily="34" charset="0"/>
                  <a:ea typeface="Calibri"/>
                </a:endParaRPr>
              </a:p>
            </p:txBody>
          </p:sp>
        </p:grpSp>
        <p:grpSp>
          <p:nvGrpSpPr>
            <p:cNvPr id="7" name="Group 574"/>
            <p:cNvGrpSpPr/>
            <p:nvPr/>
          </p:nvGrpSpPr>
          <p:grpSpPr>
            <a:xfrm>
              <a:off x="1249" y="8526"/>
              <a:ext cx="14230" cy="1701"/>
              <a:chOff x="1110" y="8685"/>
              <a:chExt cx="14230" cy="1701"/>
            </a:xfrm>
          </p:grpSpPr>
          <p:sp>
            <p:nvSpPr>
              <p:cNvPr id="8" name="Text Box 575"/>
              <p:cNvSpPr txBox="1">
                <a:spLocks noChangeArrowheads="1"/>
              </p:cNvSpPr>
              <p:nvPr/>
            </p:nvSpPr>
            <p:spPr bwMode="auto">
              <a:xfrm>
                <a:off x="1110" y="8685"/>
                <a:ext cx="14230" cy="1701"/>
              </a:xfrm>
              <a:prstGeom prst="rect">
                <a:avLst/>
              </a:prstGeom>
              <a:gradFill rotWithShape="0">
                <a:gsLst>
                  <a:gs pos="0">
                    <a:srgbClr val="FABF8F"/>
                  </a:gs>
                  <a:gs pos="50000">
                    <a:srgbClr val="FDE9D9"/>
                  </a:gs>
                  <a:gs pos="100000">
                    <a:srgbClr val="FABF8F"/>
                  </a:gs>
                </a:gsLst>
                <a:lin ang="18900000" scaled="1"/>
              </a:gradFill>
              <a:ln w="12700">
                <a:solidFill>
                  <a:srgbClr val="FABF8F"/>
                </a:solidFill>
                <a:miter lim="800000"/>
              </a:ln>
              <a:effectLst>
                <a:outerShdw dist="81320" dir="3080412" algn="ctr" rotWithShape="0">
                  <a:srgbClr val="974706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95000"/>
                  </a:lnSpc>
                  <a:spcAft>
                    <a:spcPct val="0"/>
                  </a:spcAft>
                </a:pPr>
                <a:r>
                  <a:rPr lang="ru-RU" sz="1400" b="1">
                    <a:latin typeface="Calibri" pitchFamily="34" charset="0"/>
                    <a:ea typeface="Calibri"/>
                  </a:rPr>
                  <a:t>Виды взаимоотношений дошкольного учреждения с семьями воспитанников</a:t>
                </a:r>
                <a:endParaRPr lang="ru-RU" sz="1200" b="1">
                  <a:latin typeface="Calibri" pitchFamily="34" charset="0"/>
                  <a:ea typeface="Calibri"/>
                </a:endParaRPr>
              </a:p>
              <a:p>
                <a:pPr algn="l">
                  <a:lnSpc>
                    <a:spcPct val="95000"/>
                  </a:lnSpc>
                  <a:spcAft>
                    <a:spcPct val="0"/>
                  </a:spcAft>
                </a:pPr>
                <a:r>
                  <a:rPr lang="ru-RU" sz="1400" b="1">
                    <a:latin typeface="Calibri" pitchFamily="34" charset="0"/>
                    <a:ea typeface="Calibri"/>
                  </a:rPr>
                  <a:t> </a:t>
                </a:r>
                <a:endParaRPr lang="ru-RU" sz="1200" b="1">
                  <a:latin typeface="Calibri" pitchFamily="34" charset="0"/>
                  <a:ea typeface="Calibri"/>
                </a:endParaRPr>
              </a:p>
              <a:p>
                <a:pPr algn="ctr">
                  <a:lnSpc>
                    <a:spcPct val="95000"/>
                  </a:lnSpc>
                  <a:spcAft>
                    <a:spcPct val="0"/>
                  </a:spcAft>
                </a:pPr>
                <a:r>
                  <a:rPr lang="ru-RU" sz="1400" b="1">
                    <a:latin typeface="Calibri" pitchFamily="34" charset="0"/>
                    <a:ea typeface="Calibri"/>
                  </a:rPr>
                  <a:t> </a:t>
                </a:r>
                <a:endParaRPr lang="ru-RU" sz="1200" b="1">
                  <a:latin typeface="Calibri" pitchFamily="34" charset="0"/>
                  <a:ea typeface="Calibri"/>
                </a:endParaRPr>
              </a:p>
            </p:txBody>
          </p:sp>
          <p:sp>
            <p:nvSpPr>
              <p:cNvPr id="9" name="Text Box 576"/>
              <p:cNvSpPr txBox="1">
                <a:spLocks noChangeArrowheads="1"/>
              </p:cNvSpPr>
              <p:nvPr/>
            </p:nvSpPr>
            <p:spPr bwMode="auto">
              <a:xfrm>
                <a:off x="8958" y="9150"/>
                <a:ext cx="6180" cy="1077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D6E3BC"/>
                  </a:gs>
                </a:gsLst>
                <a:lin ang="5400000" scaled="1"/>
              </a:gradFill>
              <a:ln w="12700">
                <a:solidFill>
                  <a:srgbClr val="C2D69B"/>
                </a:solidFill>
                <a:miter lim="800000"/>
              </a:ln>
              <a:effectLst>
                <a:outerShdw dist="63500" dir="3187806" algn="ctr" rotWithShape="0">
                  <a:srgbClr val="4E6128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95000"/>
                  </a:lnSpc>
                  <a:spcAft>
                    <a:spcPct val="0"/>
                  </a:spcAft>
                </a:pPr>
                <a:r>
                  <a:rPr lang="ru-RU" sz="1300" b="1">
                    <a:latin typeface="Calibri" pitchFamily="34" charset="0"/>
                    <a:ea typeface="Calibri"/>
                  </a:rPr>
                  <a:t>Взаимодействие – способ организации совместной деятельности, которая осуществляется на основании социальной перцепции и с помощью общения</a:t>
                </a:r>
                <a:endParaRPr lang="ru-RU" sz="1200" b="1">
                  <a:latin typeface="Calibri" pitchFamily="34" charset="0"/>
                  <a:ea typeface="Calibri"/>
                </a:endParaRPr>
              </a:p>
            </p:txBody>
          </p:sp>
          <p:sp>
            <p:nvSpPr>
              <p:cNvPr id="10" name="Text Box 577"/>
              <p:cNvSpPr txBox="1">
                <a:spLocks noChangeArrowheads="1"/>
              </p:cNvSpPr>
              <p:nvPr/>
            </p:nvSpPr>
            <p:spPr bwMode="auto">
              <a:xfrm>
                <a:off x="1361" y="9150"/>
                <a:ext cx="6180" cy="1077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D6E3BC"/>
                  </a:gs>
                </a:gsLst>
                <a:lin ang="5400000" scaled="1"/>
              </a:gradFill>
              <a:ln w="12700">
                <a:solidFill>
                  <a:srgbClr val="C2D69B"/>
                </a:solidFill>
                <a:miter lim="800000"/>
              </a:ln>
              <a:effectLst>
                <a:outerShdw dist="63500" dir="3187806" algn="ctr" rotWithShape="0">
                  <a:srgbClr val="4E6128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95000"/>
                  </a:lnSpc>
                  <a:spcAft>
                    <a:spcPct val="0"/>
                  </a:spcAft>
                </a:pPr>
                <a:r>
                  <a:rPr lang="ru-RU" sz="1300" b="1">
                    <a:latin typeface="Calibri" pitchFamily="34" charset="0"/>
                    <a:ea typeface="Calibri"/>
                  </a:rPr>
                  <a:t>Сотрудничество – это общение «на равных», где ни одной из сторон взаимодействия не принадлежит привилегия указывать, контролировать, оценивать</a:t>
                </a:r>
                <a:endParaRPr lang="ru-RU" sz="1200" b="1">
                  <a:latin typeface="Calibri" pitchFamily="34" charset="0"/>
                  <a:ea typeface="Calibri"/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002" y="609599"/>
            <a:ext cx="7543824" cy="657225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ru-RU" sz="2800" b="1">
                <a:latin typeface="+mn-lt"/>
              </a:rPr>
              <a:t>Содержательный раздел: взаимодействие с семьей</a:t>
            </a:r>
          </a:p>
        </p:txBody>
      </p:sp>
      <p:pic>
        <p:nvPicPr>
          <p:cNvPr id="16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231409" y="205941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131631628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86743" y="940736"/>
            <a:ext cx="3790709" cy="4497937"/>
          </a:xfrm>
          <a:prstGeom prst="round2DiagRect">
            <a:avLst>
              <a:gd name="adj1" fmla="val 7794"/>
              <a:gd name="adj2" fmla="val 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>
                <a:solidFill>
                  <a:srgbClr val="000000"/>
                </a:solidFill>
                <a:latin typeface="Calibri" pitchFamily="34" charset="0"/>
              </a:rPr>
              <a:t>Первоначальная редакция</a:t>
            </a:r>
          </a:p>
          <a:p>
            <a:pPr>
              <a:lnSpc>
                <a:spcPct val="90000"/>
              </a:lnSpc>
            </a:pPr>
            <a:r>
              <a:rPr lang="ru-RU">
                <a:solidFill>
                  <a:srgbClr val="000000"/>
                </a:solidFill>
                <a:latin typeface="Calibri" pitchFamily="34" charset="0"/>
              </a:rPr>
              <a:t>образовательная программа – комплекс основных характеристик образования (объем, содержание, планируемые результаты), организационно-педагогических условий и в случаях, предусмотренных настоящим Федеральным законом, форм аттестации, 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а также оценочных и методических материалов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171927" y="834443"/>
            <a:ext cx="4143398" cy="4712589"/>
          </a:xfrm>
          <a:prstGeom prst="round2DiagRect">
            <a:avLst>
              <a:gd name="adj1" fmla="val 6059"/>
              <a:gd name="adj2" fmla="val 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b="1">
                <a:solidFill>
                  <a:srgbClr val="000000"/>
                </a:solidFill>
                <a:latin typeface="Calibri" pitchFamily="34" charset="0"/>
              </a:rPr>
              <a:t>Новая редакция</a:t>
            </a:r>
          </a:p>
          <a:p>
            <a:pPr>
              <a:lnSpc>
                <a:spcPct val="90000"/>
              </a:lnSpc>
            </a:pPr>
            <a:r>
              <a:rPr lang="ru-RU">
                <a:solidFill>
                  <a:srgbClr val="000000"/>
                </a:solidFill>
                <a:latin typeface="Calibri" pitchFamily="34" charset="0"/>
              </a:rPr>
              <a:t>образовательная программа – комплекс основных характеристик образования (объем, содержание, планируемые результаты) и организационно-педагогических условий, 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оценочных и методических материалов, а также в предусмотренных настоящим Федеральным законом случаях </a:t>
            </a:r>
            <a:r>
              <a:rPr lang="ru-RU" b="1">
                <a:solidFill>
                  <a:srgbClr val="A40000"/>
                </a:solidFill>
                <a:latin typeface="Calibri" pitchFamily="34" charset="0"/>
              </a:rPr>
              <a:t>в виде рабочей программы воспитания, календарного плана воспитательной работы</a:t>
            </a:r>
            <a:r>
              <a:rPr lang="ru-RU">
                <a:solidFill>
                  <a:srgbClr val="000000"/>
                </a:solidFill>
                <a:latin typeface="Calibri" pitchFamily="34" charset="0"/>
              </a:rPr>
              <a:t>, форм аттестации</a:t>
            </a:r>
            <a:endParaRPr lang="ru-RU" b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/>
          <p:nvPr/>
        </p:nvSpPr>
        <p:spPr bwMode="auto">
          <a:xfrm>
            <a:off x="380938" y="2839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smtClean="0">
                <a:solidFill>
                  <a:srgbClr val="333333"/>
                </a:solidFill>
                <a:latin typeface="Calibri Light" pitchFamily="34" charset="0"/>
              </a:rPr>
              <a:t>Закон о воспитании</a:t>
            </a:r>
            <a:endParaRPr lang="ru-RU" sz="2800" b="1">
              <a:solidFill>
                <a:srgbClr val="333333"/>
              </a:solidFill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15="http://schemas.microsoft.com/office/powerpoint/2012/main" xmlns="" val="3787536051"/>
      </p:ext>
    </p:extLst>
  </p:cSld>
  <p:clrMapOvr>
    <a:masterClrMapping/>
  </p:clrMapOvr>
  <p:transition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0776" y="877417"/>
            <a:ext cx="7778889" cy="2233439"/>
          </a:xfrm>
        </p:spPr>
        <p:txBody>
          <a:bodyPr lIns="71332" tIns="35666" rIns="71332" bIns="35666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80000"/>
              </a:lnSpc>
              <a:spcBef>
                <a:spcPts val="2340"/>
              </a:spcBef>
            </a:pPr>
            <a:r>
              <a:rPr lang="ru-RU" sz="2800" cap="none">
                <a:ln w="11430">
                  <a:solidFill>
                    <a:schemeClr val="tx1"/>
                  </a:solidFill>
                </a:ln>
                <a:latin typeface="+mn-lt"/>
              </a:rPr>
              <a:t>Взаимодействие с семьями детей </a:t>
            </a:r>
            <a:br>
              <a:rPr lang="ru-RU" sz="2800" cap="none">
                <a:ln w="11430">
                  <a:solidFill>
                    <a:schemeClr val="tx1"/>
                  </a:solidFill>
                </a:ln>
                <a:latin typeface="+mn-lt"/>
              </a:rPr>
            </a:br>
            <a:r>
              <a:rPr lang="ru-RU" sz="2800" cap="none">
                <a:ln w="11430">
                  <a:solidFill>
                    <a:schemeClr val="tx1"/>
                  </a:solidFill>
                </a:ln>
                <a:latin typeface="+mn-lt"/>
              </a:rPr>
              <a:t>в цифровой образовательной среде</a:t>
            </a:r>
            <a:br>
              <a:rPr lang="ru-RU" sz="2800" cap="none">
                <a:ln w="11430">
                  <a:solidFill>
                    <a:schemeClr val="tx1"/>
                  </a:solidFill>
                </a:ln>
                <a:latin typeface="+mn-lt"/>
              </a:rPr>
            </a:br>
            <a:endParaRPr lang="ru-RU" sz="2800" cap="none">
              <a:ln w="11430">
                <a:solidFill>
                  <a:schemeClr val="tx1"/>
                </a:solidFill>
              </a:ln>
              <a:latin typeface="+mn-lt"/>
            </a:endParaRPr>
          </a:p>
        </p:txBody>
      </p:sp>
      <p:pic>
        <p:nvPicPr>
          <p:cNvPr id="3" name="Рисунок 6" descr="action-obrazovani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227760137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ондаков\ЭДС\Скрины\Личный кабинет педагог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22301" y="1228726"/>
            <a:ext cx="8012851" cy="285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/>
          <p:nvPr/>
        </p:nvSpPr>
        <p:spPr>
          <a:xfrm>
            <a:off x="1143175" y="193139"/>
            <a:ext cx="6857650" cy="720080"/>
          </a:xfrm>
          <a:prstGeom prst="rect">
            <a:avLst/>
          </a:prstGeom>
        </p:spPr>
        <p:txBody>
          <a:bodyPr vert="horz" lIns="95093" tIns="47546" rIns="95093" bIns="47546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2800">
                <a:ln w="11430">
                  <a:solidFill>
                    <a:schemeClr val="tx1"/>
                  </a:solidFill>
                </a:ln>
                <a:latin typeface="+mn-lt"/>
              </a:rPr>
              <a:t>Личный кабинет педагога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6156182" y="3017521"/>
            <a:ext cx="2027603" cy="219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="http://schemas.microsoft.com/office/powerpoint/2012/main" xmlns:p14="http://schemas.microsoft.com/office/powerpoint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углом 4"/>
          <p:cNvSpPr/>
          <p:nvPr/>
        </p:nvSpPr>
        <p:spPr>
          <a:xfrm flipV="1">
            <a:off x="1907704" y="3774048"/>
            <a:ext cx="4248472" cy="843648"/>
          </a:xfrm>
          <a:prstGeom prst="ben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5093" tIns="47546" rIns="95093" bIns="47546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6" descr="action-obrazovani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2364372147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Кондаков\ЭДС\Скрины\Личный кабинет ребен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304800" y="1143001"/>
            <a:ext cx="7914356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углом 7"/>
          <p:cNvSpPr/>
          <p:nvPr/>
        </p:nvSpPr>
        <p:spPr>
          <a:xfrm flipV="1">
            <a:off x="3105132" y="3897616"/>
            <a:ext cx="2691009" cy="720080"/>
          </a:xfrm>
          <a:prstGeom prst="ben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5093" tIns="47546" rIns="95093" bIns="47546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5940154" y="3395192"/>
            <a:ext cx="2203723" cy="216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="http://schemas.microsoft.com/office/powerpoint/2012/main" xmlns:p14="http://schemas.microsoft.com/office/powerpoint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/>
          <p:nvPr/>
        </p:nvSpPr>
        <p:spPr>
          <a:xfrm>
            <a:off x="771414" y="485776"/>
            <a:ext cx="7524836" cy="485775"/>
          </a:xfrm>
          <a:prstGeom prst="rect">
            <a:avLst/>
          </a:prstGeom>
        </p:spPr>
        <p:txBody>
          <a:bodyPr vert="horz" lIns="95093" tIns="47546" rIns="95093" bIns="47546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2800">
                <a:ln w="11430">
                  <a:noFill/>
                </a:ln>
                <a:latin typeface="+mn-lt"/>
              </a:rPr>
              <a:t>Личный кабинет ребенка – семьи </a:t>
            </a:r>
          </a:p>
        </p:txBody>
      </p:sp>
      <p:pic>
        <p:nvPicPr>
          <p:cNvPr id="6" name="Рисунок 6" descr="action-obrazovani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231409" y="205941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3867778178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33501"/>
            <a:ext cx="7829550" cy="3771636"/>
          </a:xfrm>
        </p:spPr>
        <p:txBody>
          <a:bodyPr lIns="71332" tIns="35666" rIns="71332" bIns="35666"/>
          <a:lstStyle/>
          <a:p>
            <a:endParaRPr lang="ru-RU"/>
          </a:p>
        </p:txBody>
      </p:sp>
      <p:pic>
        <p:nvPicPr>
          <p:cNvPr id="7170" name="Picture 2" descr="G:\Кондаков\ЭДС\Скрины\Проек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276225" y="1257322"/>
            <a:ext cx="8001000" cy="330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285752" y="4592995"/>
            <a:ext cx="7953375" cy="81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="http://schemas.microsoft.com/office/powerpoint/2012/main" xmlns:p14="http://schemas.microsoft.com/office/powerpoint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621" y="476250"/>
            <a:ext cx="8207890" cy="626014"/>
          </a:xfrm>
          <a:prstGeom prst="rect">
            <a:avLst/>
          </a:prstGeom>
          <a:noFill/>
        </p:spPr>
        <p:txBody>
          <a:bodyPr wrap="square" lIns="71320" tIns="35660" rIns="71320" bIns="3566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</a:pPr>
            <a:r>
              <a:rPr lang="ru-RU" sz="2000" b="1">
                <a:ln w="11430">
                  <a:noFill/>
                </a:ln>
              </a:rPr>
              <a:t>Личные сообщения как инструмент </a:t>
            </a:r>
            <a:r>
              <a:rPr lang="ru-RU" sz="2000" b="1" smtClean="0">
                <a:ln w="11430">
                  <a:noFill/>
                </a:ln>
              </a:rPr>
              <a:t>взаимодействия </a:t>
            </a:r>
            <a:r>
              <a:rPr lang="ru-RU" sz="2000" b="1">
                <a:ln w="11430">
                  <a:noFill/>
                </a:ln>
              </a:rPr>
              <a:t>всех участников образовательных отношений, в том числе педагога и семьи ребенка</a:t>
            </a:r>
          </a:p>
        </p:txBody>
      </p:sp>
      <p:pic>
        <p:nvPicPr>
          <p:cNvPr id="7" name="Рисунок 6" descr="action-obrazovani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231409" y="205941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3020333387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685801" y="438150"/>
            <a:ext cx="741997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="http://schemas.microsoft.com/office/powerpoint/2012/main" xmlns:p14="http://schemas.microsoft.com/office/powerpoint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69360" y="447675"/>
            <a:ext cx="6055441" cy="1562100"/>
          </a:xfrm>
        </p:spPr>
        <p:txBody>
          <a:bodyPr lIns="71332" tIns="35666" rIns="71332" bIns="35666" rtlCol="0">
            <a:noAutofit/>
          </a:bodyPr>
          <a:lstStyle/>
          <a:p>
            <a:r>
              <a:rPr lang="ru-RU" sz="2000" b="1">
                <a:latin typeface="+mn-lt"/>
              </a:rPr>
              <a:t>Летняя прогулка семьи Ивановых по Красной площади, парку Зарядье и Александровскому саду</a:t>
            </a:r>
            <a:endParaRPr lang="ru" sz="2000" b="1">
              <a:latin typeface="+mn-lt"/>
            </a:endParaRPr>
          </a:p>
        </p:txBody>
      </p:sp>
      <p:pic>
        <p:nvPicPr>
          <p:cNvPr id="4" name="Рисунок 6" descr="action-obrazovani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231409" y="205941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2183679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:p15="http://schemas.microsoft.com/office/powerpoint/2012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419850" y="297761"/>
            <a:ext cx="2076450" cy="1264340"/>
          </a:xfrm>
        </p:spPr>
        <p:txBody>
          <a:bodyPr lIns="71332" tIns="35666" rIns="71332" bIns="35666" rtlCol="0">
            <a:noAutofit/>
          </a:bodyPr>
          <a:lstStyle/>
          <a:p>
            <a:pPr algn="ctr" rtl="0"/>
            <a:r>
              <a:rPr lang="ru-RU" sz="2000" b="1">
                <a:latin typeface="+mn-lt"/>
              </a:rPr>
              <a:t>Петя и Красная площадь</a:t>
            </a:r>
            <a:endParaRPr sz="2000" b="1">
              <a:latin typeface="+mn-lt"/>
            </a:endParaRPr>
          </a:p>
        </p:txBody>
      </p:sp>
      <p:pic>
        <p:nvPicPr>
          <p:cNvPr id="1026" name="Picture 2" descr="N:\Скрины\Ваня на красной площад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69450" y="600076"/>
            <a:ext cx="6493276" cy="488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action-obrazovani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231409" y="205941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1562969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:p15="http://schemas.microsoft.com/office/powerpoint/2012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652321" y="1249515"/>
            <a:ext cx="2653481" cy="692356"/>
          </a:xfrm>
        </p:spPr>
        <p:txBody>
          <a:bodyPr lIns="71332" tIns="35666" rIns="71332" bIns="35666" rtlCol="0">
            <a:noAutofit/>
          </a:bodyPr>
          <a:lstStyle/>
          <a:p>
            <a:pPr algn="ctr" rtl="0"/>
            <a:r>
              <a:rPr lang="ru-RU" sz="2000" b="1">
                <a:latin typeface="+mn-lt"/>
              </a:rPr>
              <a:t>Храм</a:t>
            </a:r>
            <a:br>
              <a:rPr lang="ru-RU" sz="2000" b="1">
                <a:latin typeface="+mn-lt"/>
              </a:rPr>
            </a:br>
            <a:r>
              <a:rPr lang="ru-RU" sz="2000" b="1">
                <a:latin typeface="+mn-lt"/>
              </a:rPr>
              <a:t>Василия Блаженного</a:t>
            </a:r>
            <a:endParaRPr sz="2000" b="1">
              <a:latin typeface="+mn-lt"/>
            </a:endParaRPr>
          </a:p>
        </p:txBody>
      </p:sp>
      <p:pic>
        <p:nvPicPr>
          <p:cNvPr id="2050" name="Picture 2" descr="N:\Скрины\Ваня и Храм Василия Блаженн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256368" y="866775"/>
            <a:ext cx="3819688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6" descr="action-obrazovani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231409" y="205941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183385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:p15="http://schemas.microsoft.com/office/powerpoint/2012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4208" y="1417322"/>
            <a:ext cx="1739915" cy="1872227"/>
          </a:xfrm>
        </p:spPr>
        <p:txBody>
          <a:bodyPr lIns="71332" tIns="35666" rIns="71332" bIns="35666" rtlCol="0">
            <a:noAutofit/>
          </a:bodyPr>
          <a:lstStyle/>
          <a:p>
            <a:pPr algn="ctr" rtl="0"/>
            <a:r>
              <a:rPr lang="ru-RU" sz="2000" b="1">
                <a:latin typeface="+mn-lt"/>
              </a:rPr>
              <a:t>Вид Кремля из парка Зарядье</a:t>
            </a:r>
            <a:endParaRPr sz="2000" b="1">
              <a:latin typeface="+mn-lt"/>
            </a:endParaRPr>
          </a:p>
        </p:txBody>
      </p:sp>
      <p:pic>
        <p:nvPicPr>
          <p:cNvPr id="3074" name="Picture 2" descr="N:\Скрины\Вид Кремл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828758" y="447675"/>
            <a:ext cx="6343693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6" descr="action-obrazovani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231409" y="205941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1042539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:p15="http://schemas.microsoft.com/office/powerpoint/2012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:\Скрины\В парке Зарядь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397338" y="523876"/>
            <a:ext cx="6737012" cy="496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6" descr="action-obrazovani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231409" y="215466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1247937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:p15="http://schemas.microsoft.com/office/powerpoint/2012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:\Скрины\Фонтаны в Александровском сад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921546" y="647700"/>
            <a:ext cx="6860380" cy="458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6" descr="action-obrazovani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231409" y="205941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2185338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:p15="http://schemas.microsoft.com/office/powerpoint/2012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893655" y="850007"/>
            <a:ext cx="4374047" cy="4674387"/>
          </a:xfrm>
          <a:prstGeom prst="round2DiagRect">
            <a:avLst>
              <a:gd name="adj1" fmla="val 6059"/>
              <a:gd name="adj2" fmla="val 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530" b="1">
                <a:solidFill>
                  <a:srgbClr val="000000"/>
                </a:solidFill>
                <a:latin typeface="Calibri" pitchFamily="34" charset="0"/>
              </a:rPr>
              <a:t>Новая редакция</a:t>
            </a:r>
          </a:p>
          <a:p>
            <a:pPr>
              <a:lnSpc>
                <a:spcPct val="90000"/>
              </a:lnSpc>
            </a:pPr>
            <a:r>
              <a:rPr lang="ru-RU" sz="1530">
                <a:solidFill>
                  <a:srgbClr val="000000"/>
                </a:solidFill>
                <a:latin typeface="Calibri" pitchFamily="34" charset="0"/>
              </a:rPr>
              <a:t>примерная основная образовательная программа – учебно-методическая документация (примерный учебный план, примерный календарный учебный график, примерные рабочие программы учебных предметов, курсов, дисциплин (модулей), иных компонентов, а также в предусмотренных настоящим Федеральным законом случаях </a:t>
            </a:r>
            <a:r>
              <a:rPr lang="ru-RU" sz="1530" b="1">
                <a:solidFill>
                  <a:srgbClr val="A40000"/>
                </a:solidFill>
                <a:latin typeface="Calibri" pitchFamily="34" charset="0"/>
              </a:rPr>
              <a:t>примерная рабочая программа воспитания, примерный календарный план воспитательной работы</a:t>
            </a:r>
            <a:r>
              <a:rPr lang="ru-RU" sz="1530">
                <a:solidFill>
                  <a:srgbClr val="000000"/>
                </a:solidFill>
                <a:latin typeface="Calibri" pitchFamily="34" charset="0"/>
              </a:rPr>
              <a:t>), определяющая рекомендуемые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программы, примерные условия образовательной деятельности, включая примерные расчеты нормативных затрат оказания государственных услуг по реализации образовательной программы</a:t>
            </a:r>
            <a:endParaRPr lang="ru-RU" sz="153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98794" y="876299"/>
            <a:ext cx="3682633" cy="4238256"/>
          </a:xfrm>
          <a:prstGeom prst="round2DiagRect">
            <a:avLst>
              <a:gd name="adj1" fmla="val 5739"/>
              <a:gd name="adj2" fmla="val 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530" b="1">
                <a:solidFill>
                  <a:srgbClr val="000000"/>
                </a:solidFill>
                <a:latin typeface="Calibri" pitchFamily="34" charset="0"/>
              </a:rPr>
              <a:t>Первоначальная редакция</a:t>
            </a:r>
          </a:p>
          <a:p>
            <a:pPr>
              <a:lnSpc>
                <a:spcPct val="90000"/>
              </a:lnSpc>
            </a:pPr>
            <a:r>
              <a:rPr lang="ru-RU" sz="1530">
                <a:solidFill>
                  <a:srgbClr val="000000"/>
                </a:solidFill>
                <a:latin typeface="Calibri" pitchFamily="34" charset="0"/>
              </a:rPr>
              <a:t>примерная основная образовательная программа – учебно-методическая документация (примерный учебный план, примерный календарный учебный график, примерные рабочие программы учебных предметов, курсов, дисциплин (модулей), иных компонентов), определяющая рекомендуемые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программы, примерные условия образовательной деятельности, включая примерные расчеты нормативных затрат оказания государственных услуг по реализации образовательной программы</a:t>
            </a:r>
          </a:p>
        </p:txBody>
      </p:sp>
      <p:pic>
        <p:nvPicPr>
          <p:cNvPr id="7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6663" y="0"/>
            <a:ext cx="8229600" cy="857250"/>
          </a:xfrm>
        </p:spPr>
        <p:txBody>
          <a:bodyPr>
            <a:normAutofit/>
          </a:bodyPr>
          <a:lstStyle/>
          <a:p>
            <a:r>
              <a:rPr lang="ru-RU" sz="2800" b="1">
                <a:solidFill>
                  <a:srgbClr val="333333"/>
                </a:solidFill>
                <a:latin typeface="Calibri Light" pitchFamily="34" charset="0"/>
              </a:rPr>
              <a:t>Закон о воспитании</a:t>
            </a:r>
          </a:p>
        </p:txBody>
      </p:sp>
    </p:spTree>
    <p:extLst>
      <p:ext uri="{BB962C8B-B14F-4D97-AF65-F5344CB8AC3E}">
        <p14:creationId xmlns:p14="http://schemas.microsoft.com/office/powerpoint/2010/main" xmlns:p15="http://schemas.microsoft.com/office/powerpoint/2012/main" xmlns="" val="1426860562"/>
      </p:ext>
    </p:extLst>
  </p:cSld>
  <p:clrMapOvr>
    <a:masterClrMapping/>
  </p:clrMapOvr>
  <p:transition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3"/>
          <p:cNvSpPr txBox="1">
            <a:spLocks noChangeArrowheads="1"/>
          </p:cNvSpPr>
          <p:nvPr/>
        </p:nvSpPr>
        <p:spPr bwMode="auto">
          <a:xfrm>
            <a:off x="251848" y="1187619"/>
            <a:ext cx="2772000" cy="4140000"/>
          </a:xfrm>
          <a:prstGeom prst="round2DiagRect">
            <a:avLst>
              <a:gd name="adj1" fmla="val 7448"/>
              <a:gd name="adj2" fmla="val 0"/>
            </a:avLst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600" b="1" u="sng">
                <a:solidFill>
                  <a:srgbClr val="000000"/>
                </a:solidFill>
              </a:rPr>
              <a:t>Целевой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</a:rPr>
              <a:t>1. Пояснительная записка: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</a:rPr>
              <a:t>цели и задачи программы;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</a:rPr>
              <a:t>принципы и подходы к формированию программы;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</a:rPr>
              <a:t>значимые для разработки программы характеристики, в том числе характеристики особенностей развития детей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</a:rPr>
              <a:t>2. Планируемые результаты освоения программы (конкретизируют требования ФГОС ДО к целевым ориентирам)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3170579" y="1179682"/>
            <a:ext cx="3024000" cy="4140000"/>
          </a:xfrm>
          <a:prstGeom prst="round2DiagRect">
            <a:avLst>
              <a:gd name="adj1" fmla="val 6294"/>
              <a:gd name="adj2" fmla="val 0"/>
            </a:avLst>
          </a:prstGeom>
          <a:ln w="19050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600" b="1" u="sng">
                <a:solidFill>
                  <a:srgbClr val="000000"/>
                </a:solidFill>
              </a:rPr>
              <a:t>Содержательный</a:t>
            </a:r>
            <a:r>
              <a:rPr lang="ru-RU" altLang="ru-RU" sz="1600" b="1">
                <a:solidFill>
                  <a:srgbClr val="000000"/>
                </a:solidFill>
              </a:rPr>
              <a:t> (общее содержание программы, обеспечивающее решение воспитательных задач)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</a:rPr>
              <a:t>а) описание воспитательной деятельности в интеграции с содержанием образовательных областей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</a:rPr>
              <a:t>б) описание вариативных форм, способов, методов и средств реализации Программы с учетом возрастных особенностей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</a:rPr>
              <a:t>в) </a:t>
            </a:r>
            <a:r>
              <a:rPr lang="ru-RU" altLang="ko-KR" sz="1600" b="1">
                <a:solidFill>
                  <a:srgbClr val="000000"/>
                </a:solidFill>
              </a:rPr>
              <a:t>особенности взаимодействия педагогического коллектива с семьями воспитанников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52230" name="Text Box 5"/>
          <p:cNvSpPr txBox="1">
            <a:spLocks noChangeArrowheads="1"/>
          </p:cNvSpPr>
          <p:nvPr/>
        </p:nvSpPr>
        <p:spPr bwMode="auto">
          <a:xfrm>
            <a:off x="6238876" y="1187619"/>
            <a:ext cx="1981200" cy="4140000"/>
          </a:xfrm>
          <a:prstGeom prst="round2DiagRect">
            <a:avLst>
              <a:gd name="adj1" fmla="val 10188"/>
              <a:gd name="adj2" fmla="val 0"/>
            </a:avLst>
          </a:prstGeom>
          <a:solidFill>
            <a:srgbClr val="FFFFFF"/>
          </a:solidFill>
          <a:ln w="19050">
            <a:solidFill>
              <a:srgbClr val="003399"/>
            </a:solidFill>
            <a:miter lim="800000"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600" b="1" u="sng">
                <a:solidFill>
                  <a:srgbClr val="000000"/>
                </a:solidFill>
              </a:rPr>
              <a:t>Организационный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990000"/>
              </a:buClr>
              <a:buFont typeface="Wingdings" pitchFamily="2" charset="2"/>
              <a:buChar char="ü"/>
            </a:pPr>
            <a:r>
              <a:rPr lang="ru-RU" altLang="ru-RU" sz="1600" b="1">
                <a:solidFill>
                  <a:srgbClr val="000000"/>
                </a:solidFill>
              </a:rPr>
              <a:t>обеспеченность методическими материалами и средствами воспитания,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990000"/>
              </a:buClr>
              <a:buFont typeface="Wingdings" pitchFamily="2" charset="2"/>
              <a:buChar char="ü"/>
            </a:pPr>
            <a:r>
              <a:rPr lang="ru-RU" altLang="ru-RU" sz="1600" b="1">
                <a:solidFill>
                  <a:srgbClr val="000000"/>
                </a:solidFill>
              </a:rPr>
              <a:t>особенности традиционных событий, праздников, мероприятий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154" y="466725"/>
            <a:ext cx="7893520" cy="421988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2800" b="1">
                <a:solidFill>
                  <a:srgbClr val="333333"/>
                </a:solidFill>
                <a:latin typeface="+mn-lt"/>
              </a:rPr>
              <a:t>Рабочая программа воспитания: структура</a:t>
            </a:r>
          </a:p>
        </p:txBody>
      </p:sp>
      <p:pic>
        <p:nvPicPr>
          <p:cNvPr id="6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231409" y="205941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107975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:p15="http://schemas.microsoft.com/office/powerpoint/2012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81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08359"/>
            <a:ext cx="7543824" cy="576064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ru-RU" sz="2800" b="1" smtClean="0">
                <a:solidFill>
                  <a:srgbClr val="333333"/>
                </a:solidFill>
                <a:latin typeface="+mn-lt"/>
              </a:rPr>
              <a:t>Организационный раздел</a:t>
            </a:r>
            <a:endParaRPr lang="ru-RU" sz="2800" b="1">
              <a:solidFill>
                <a:srgbClr val="333333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4" y="1841838"/>
            <a:ext cx="754717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</a:t>
            </a:r>
            <a:r>
              <a:rPr lang="ru-RU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писание </a:t>
            </a:r>
            <a:r>
              <a:rPr lang="ru-RU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обеспеченности методическими материалами и средствами </a:t>
            </a:r>
            <a:r>
              <a:rPr lang="ru-RU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воспитания </a:t>
            </a: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</a:t>
            </a:r>
            <a:r>
              <a:rPr lang="ru-RU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писание </a:t>
            </a:r>
            <a:r>
              <a:rPr lang="ru-RU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особенностей традиционных событий, праздников, </a:t>
            </a:r>
            <a:r>
              <a:rPr lang="ru-RU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мероприятий</a:t>
            </a: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</a:t>
            </a:r>
            <a:r>
              <a:rPr lang="ru-RU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алендарный </a:t>
            </a:r>
            <a:r>
              <a:rPr lang="ru-RU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план воспитательной </a:t>
            </a:r>
            <a:r>
              <a:rPr lang="ru-RU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работы</a:t>
            </a: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514937842"/>
      </p:ext>
    </p:extLst>
  </p:cSld>
  <p:clrMapOvr>
    <a:masterClrMapping/>
  </p:clrMapOvr>
  <p:transition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:p15="http://schemas.microsoft.com/office/powerpoint/2012/main" xmlns="" val="1324937321"/>
              </p:ext>
            </p:extLst>
          </p:nvPr>
        </p:nvGraphicFramePr>
        <p:xfrm>
          <a:off x="504825" y="1129308"/>
          <a:ext cx="7810500" cy="3852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66000" y="2804615"/>
            <a:ext cx="2412000" cy="73574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Игра</a:t>
            </a:r>
          </a:p>
        </p:txBody>
      </p:sp>
      <p:sp>
        <p:nvSpPr>
          <p:cNvPr id="6" name="Заголовок 1"/>
          <p:cNvSpPr txBox="1"/>
          <p:nvPr/>
        </p:nvSpPr>
        <p:spPr>
          <a:xfrm>
            <a:off x="438150" y="374524"/>
            <a:ext cx="7753350" cy="63614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sz="3600" kern="1200" cap="none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333333"/>
                </a:solidFill>
                <a:effectLst/>
                <a:latin typeface="+mn-lt"/>
              </a:rPr>
              <a:t>Организационный раздел </a:t>
            </a:r>
          </a:p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333333"/>
                </a:solidFill>
                <a:effectLst/>
                <a:latin typeface="+mn-lt"/>
              </a:rPr>
              <a:t>Формы воспитательной работы</a:t>
            </a:r>
          </a:p>
        </p:txBody>
      </p:sp>
      <p:pic>
        <p:nvPicPr>
          <p:cNvPr id="5" name="Рисунок 6" descr="action-obrazovanie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2999833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:p15="http://schemas.microsoft.com/office/powerpoint/2012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83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42" y="438150"/>
            <a:ext cx="7888735" cy="763166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ru-RU" sz="2800" b="1" smtClean="0">
                <a:solidFill>
                  <a:srgbClr val="333333"/>
                </a:solidFill>
                <a:latin typeface="+mn-lt"/>
              </a:rPr>
              <a:t>Организационный раздел</a:t>
            </a:r>
            <a:br>
              <a:rPr lang="ru-RU" sz="2800" b="1" smtClean="0">
                <a:solidFill>
                  <a:srgbClr val="333333"/>
                </a:solidFill>
                <a:latin typeface="+mn-lt"/>
              </a:rPr>
            </a:br>
            <a:r>
              <a:rPr lang="ru-RU" sz="2800" b="1" smtClean="0">
                <a:solidFill>
                  <a:srgbClr val="333333"/>
                </a:solidFill>
                <a:latin typeface="+mn-lt"/>
              </a:rPr>
              <a:t>Традиции и ритуалы в программе «Радуга»</a:t>
            </a:r>
            <a:endParaRPr lang="ru-RU" sz="2800" b="1">
              <a:solidFill>
                <a:srgbClr val="333333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942" y="1273326"/>
            <a:ext cx="809828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>
                <a:solidFill>
                  <a:srgbClr val="C00000"/>
                </a:solidFill>
              </a:rPr>
              <a:t>«Утро радостных встреч»</a:t>
            </a:r>
            <a:r>
              <a:rPr lang="ru-RU">
                <a:solidFill>
                  <a:srgbClr val="C00000"/>
                </a:solidFill>
              </a:rPr>
              <a:t> </a:t>
            </a:r>
            <a:r>
              <a:rPr lang="ru-RU"/>
              <a:t>– это традиция встречи в понедельник после выходных дней, проведённых дома, в семье. После завтрака воспитатель и дети рассказывают друг другу о том, как они провели эти дни, делятся своими переживаниями и впечатлениями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7175" y="2546174"/>
            <a:ext cx="7943850" cy="2848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900" b="1">
                <a:solidFill>
                  <a:srgbClr val="C00000"/>
                </a:solidFill>
              </a:rPr>
              <a:t>«</a:t>
            </a:r>
            <a:r>
              <a:rPr lang="ru-RU" b="1">
                <a:solidFill>
                  <a:srgbClr val="C00000"/>
                </a:solidFill>
              </a:rPr>
              <a:t>Круг хороших воспоминаний»</a:t>
            </a:r>
            <a:r>
              <a:rPr lang="ru-RU">
                <a:solidFill>
                  <a:srgbClr val="C00000"/>
                </a:solidFill>
              </a:rPr>
              <a:t>. </a:t>
            </a:r>
            <a:r>
              <a:rPr lang="ru-RU"/>
              <a:t>Это мысленное возвращение к прошедшему дню с целью отметить, как положительно отличился каждый ребёнок. Во второй половине дня, например, перед прогулкой воспитатель предлагает всем детям сесть вокруг него, чтобы поговорить о хорошем. Затем педагог предлагает всем вспомнить, что приятного, весёлого, радостного произошло сегодня (не стоит переживать, если вначале дети будут не очень разговорчивы). После этого он коротко говорит что-нибудь хорошее о каждом ребёнке. Самым главным является то, что каждый ребёнок услышит про себя что-то положительное, и остальные дети тоже услышат, что у всех есть какие-то достоинства. Постепенно это создаёт в группе атмосферу взаимного уважения и чувство самоуважения у отдельных детей</a:t>
            </a:r>
          </a:p>
        </p:txBody>
      </p:sp>
    </p:spTree>
    <p:extLst>
      <p:ext uri="{BB962C8B-B14F-4D97-AF65-F5344CB8AC3E}">
        <p14:creationId xmlns:p14="http://schemas.microsoft.com/office/powerpoint/2010/main" xmlns:p15="http://schemas.microsoft.com/office/powerpoint/2012/main" xmlns="" val="2681013419"/>
      </p:ext>
    </p:extLst>
  </p:cSld>
  <p:clrMapOvr>
    <a:masterClrMapping/>
  </p:clrMapOvr>
  <p:transition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84</a:t>
            </a:fld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6368005" y="5314759"/>
            <a:ext cx="1914814" cy="28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15="http://schemas.microsoft.com/office/powerpoint/2012/main" xmlns="" val="3905350594"/>
              </p:ext>
            </p:extLst>
          </p:nvPr>
        </p:nvGraphicFramePr>
        <p:xfrm>
          <a:off x="85726" y="705718"/>
          <a:ext cx="8197093" cy="4799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7998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639340007"/>
                    </a:ext>
                  </a:extLst>
                </a:gridCol>
                <a:gridCol w="4020753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1582125007"/>
                    </a:ext>
                  </a:extLst>
                </a:gridCol>
                <a:gridCol w="1393205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4079312507"/>
                    </a:ext>
                  </a:extLst>
                </a:gridCol>
                <a:gridCol w="1315137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430293866"/>
                    </a:ext>
                  </a:extLst>
                </a:gridCol>
              </a:tblGrid>
              <a:tr h="48541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kern="1200">
                          <a:effectLst/>
                        </a:rPr>
                        <a:t>Направление воспитательной работы</a:t>
                      </a:r>
                      <a:endParaRPr lang="ru-RU" sz="12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249" marR="512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</a:rPr>
                        <a:t>Содержание воспитания</a:t>
                      </a:r>
                      <a:endParaRPr lang="ru-RU" sz="12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249" marR="512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kern="1200">
                          <a:effectLst/>
                        </a:rPr>
                        <a:t>Методические материалы</a:t>
                      </a:r>
                      <a:endParaRPr lang="ru-RU" sz="12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249" marR="512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kern="1200">
                          <a:effectLst/>
                        </a:rPr>
                        <a:t>Игровые средства</a:t>
                      </a:r>
                      <a:endParaRPr lang="ru-RU" sz="12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249" marR="51249" marT="0" marB="0" anchor="ctr"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4103838916"/>
                  </a:ext>
                </a:extLst>
              </a:tr>
              <a:tr h="32360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</a:rPr>
                        <a:t>Умственное воспитание</a:t>
                      </a:r>
                      <a:endParaRPr lang="ru-RU" sz="12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249" marR="512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ct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</a:rPr>
                        <a:t>Развитие мышления детей, их умственных сил и способностей</a:t>
                      </a:r>
                      <a:endParaRPr lang="ru-RU" sz="12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249" marR="51249" marT="0" marB="0"/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kern="1200">
                          <a:effectLst/>
                        </a:rPr>
                        <a:t>В этой графе указываются методические пособия для педагогов по всем направлениям воспитательной работы с указанием автора, названия пособия, издательства, года выпуска. Можно также указать, в бумажном или цифровом виде существует данное пособие, а также количество экземпляров (есть в каждой группе или одно на детский сад)</a:t>
                      </a:r>
                      <a:endParaRPr lang="ru-RU" sz="12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249" marR="51249" marT="0" marB="0"/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kern="1200">
                          <a:effectLst/>
                        </a:rPr>
                        <a:t>В этой графе перечисляются демонстрационные материалы, развивающие пособия для детей, художественная и познавательная литература (в том числе детские атласы, энциклопедии), настольно-печатные игры, цифровые образовательные ресурсы, которые направлены, в том числе, на решение воспитательных задач </a:t>
                      </a:r>
                      <a:endParaRPr lang="ru-RU" sz="12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249" marR="51249" marT="0" marB="0"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1269606212"/>
                  </a:ext>
                </a:extLst>
              </a:tr>
              <a:tr h="3753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</a:rPr>
                        <a:t>Физическое воспитание</a:t>
                      </a:r>
                      <a:endParaRPr lang="ru-RU" sz="12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249" marR="512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ct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</a:rPr>
                        <a:t>Воспитание у детей потребности в укреплении здоровья, развитие их физических сил и способностей</a:t>
                      </a:r>
                      <a:endParaRPr lang="ru-RU" sz="12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249" marR="5124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1782639195"/>
                  </a:ext>
                </a:extLst>
              </a:tr>
              <a:tr h="3753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</a:rPr>
                        <a:t>Трудовое воспитание</a:t>
                      </a:r>
                      <a:endParaRPr lang="ru-RU" sz="12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249" marR="512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ct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</a:rPr>
                        <a:t>Формирование у воспитанников трудолюбия, уважение к людям труда, выработка трудовых умений и навыков</a:t>
                      </a:r>
                      <a:endParaRPr lang="ru-RU" sz="12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249" marR="5124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3146163094"/>
                  </a:ext>
                </a:extLst>
              </a:tr>
              <a:tr h="3753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</a:rPr>
                        <a:t>Эстетическое воспитание</a:t>
                      </a:r>
                      <a:endParaRPr lang="ru-RU" sz="12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249" marR="512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ct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</a:rPr>
                        <a:t>Развитие способностей детей воспринимать, понимать и создавать прекрасное в природе, жизни и искусстве</a:t>
                      </a:r>
                      <a:endParaRPr lang="ru-RU" sz="12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249" marR="5124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2187442817"/>
                  </a:ext>
                </a:extLst>
              </a:tr>
              <a:tr h="3753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</a:rPr>
                        <a:t>Нравственное воспитание</a:t>
                      </a:r>
                      <a:endParaRPr lang="ru-RU" sz="12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249" marR="512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ct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</a:rPr>
                        <a:t>Усвоение детьми норм и правил поведения и выработка навыков правильного поведения в обществе</a:t>
                      </a:r>
                      <a:endParaRPr lang="ru-RU" sz="12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249" marR="5124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4130248205"/>
                  </a:ext>
                </a:extLst>
              </a:tr>
              <a:tr h="5004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</a:rPr>
                        <a:t>Экологическое воспитание</a:t>
                      </a:r>
                      <a:endParaRPr lang="ru-RU" sz="12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249" marR="512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ct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</a:rPr>
                        <a:t>Воспитание и развитие бережного отношения к природе, обеспечение осознания детьми природы как необходимой и незаменимой среды обитания человека</a:t>
                      </a:r>
                      <a:endParaRPr lang="ru-RU" sz="12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249" marR="5124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3455566581"/>
                  </a:ext>
                </a:extLst>
              </a:tr>
              <a:tr h="48541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</a:rPr>
                        <a:t>Экономическое воспитание</a:t>
                      </a:r>
                      <a:endParaRPr lang="ru-RU" sz="12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249" marR="512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ct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</a:rPr>
                        <a:t>Введение детей в мир экономических отношений, бюджета, финансовых расчетов, форм собственности и хозяйственных связей</a:t>
                      </a:r>
                      <a:endParaRPr lang="ru-RU" sz="12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249" marR="5124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3660089943"/>
                  </a:ext>
                </a:extLst>
              </a:tr>
              <a:tr h="32360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</a:rPr>
                        <a:t>Правовое воспитание</a:t>
                      </a:r>
                      <a:endParaRPr lang="ru-RU" sz="12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249" marR="512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ct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</a:rPr>
                        <a:t>Формирование уважения к закону и правовой грамотности и культуры</a:t>
                      </a:r>
                      <a:endParaRPr lang="ru-RU" sz="12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249" marR="5124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2335707432"/>
                  </a:ext>
                </a:extLst>
              </a:tr>
              <a:tr h="32360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</a:rPr>
                        <a:t>Патриотическое воспитание</a:t>
                      </a:r>
                      <a:endParaRPr lang="ru-RU" sz="12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249" marR="512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ct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</a:rPr>
                        <a:t>Воспитание любви к Родине, ее народам, армии, социальным институтам, культуре и др.;</a:t>
                      </a:r>
                      <a:endParaRPr lang="ru-RU" sz="12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249" marR="5124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762588133"/>
                  </a:ext>
                </a:extLst>
              </a:tr>
              <a:tr h="80902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</a:rPr>
                        <a:t>Мультикультурное воспитание</a:t>
                      </a:r>
                      <a:endParaRPr lang="ru-RU" sz="12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249" marR="512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ct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</a:rPr>
                        <a:t>Становление мультикультурного образа мира и мультикультурной компетенции как условия межкультурного взаимодействия и интеграции в глобальное культурное пространство с сохранением собственной культурной идентичности</a:t>
                      </a:r>
                      <a:endParaRPr lang="ru-RU" sz="12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249" marR="5124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1542708082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6675"/>
            <a:ext cx="8362950" cy="57606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b="1">
                <a:solidFill>
                  <a:srgbClr val="333333"/>
                </a:solidFill>
                <a:latin typeface="+mn-lt"/>
              </a:rPr>
              <a:t>Обеспеченность методическими материалами и средствами воспитания</a:t>
            </a:r>
          </a:p>
        </p:txBody>
      </p:sp>
    </p:spTree>
    <p:extLst>
      <p:ext uri="{BB962C8B-B14F-4D97-AF65-F5344CB8AC3E}">
        <p14:creationId xmlns:p14="http://schemas.microsoft.com/office/powerpoint/2010/main" xmlns:p15="http://schemas.microsoft.com/office/powerpoint/2012/main" xmlns="" val="3566443125"/>
      </p:ext>
    </p:extLst>
  </p:cSld>
  <p:clrMapOvr>
    <a:masterClrMapping/>
  </p:clrMapOvr>
  <p:transition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85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839" y="643965"/>
            <a:ext cx="7543824" cy="576064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ru-RU" sz="2800" b="1" smtClean="0">
                <a:solidFill>
                  <a:srgbClr val="333333"/>
                </a:solidFill>
                <a:latin typeface="+mn-lt"/>
              </a:rPr>
              <a:t>Организационный раздел</a:t>
            </a:r>
            <a:endParaRPr lang="ru-RU" sz="2800" b="1">
              <a:solidFill>
                <a:srgbClr val="333333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230" y="1561357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smtClean="0"/>
              <a:t>Матрица воспитательных задач (модель воспитательной работы) на день (с привязкой к режиму дня)</a:t>
            </a:r>
            <a:endParaRPr lang="ru-RU" sz="200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/>
              <a:t>Матрица воспитательных задач (модель воспитательной работы) на </a:t>
            </a:r>
            <a:r>
              <a:rPr lang="ru-RU" sz="2000" smtClean="0"/>
              <a:t>неделю </a:t>
            </a:r>
            <a:r>
              <a:rPr lang="ru-RU" sz="2000"/>
              <a:t>(с привязкой к </a:t>
            </a:r>
            <a:r>
              <a:rPr lang="ru-RU" sz="2000" smtClean="0"/>
              <a:t>расписанию занятий)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/>
              <a:t>Матрица воспитательных задач (модель воспитательной работы) на </a:t>
            </a:r>
            <a:r>
              <a:rPr lang="ru-RU" sz="2000" smtClean="0"/>
              <a:t>год (с учетом комплексно-тематического планирования)</a:t>
            </a:r>
            <a:endParaRPr lang="ru-RU" sz="2000"/>
          </a:p>
        </p:txBody>
      </p:sp>
      <p:pic>
        <p:nvPicPr>
          <p:cNvPr id="6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3614839217"/>
      </p:ext>
    </p:extLst>
  </p:cSld>
  <p:clrMapOvr>
    <a:masterClrMapping/>
  </p:clrMapOvr>
  <p:transition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86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3625" y="61967"/>
            <a:ext cx="5886450" cy="576064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ru-RU" sz="2800" b="1" smtClean="0">
                <a:solidFill>
                  <a:srgbClr val="333333"/>
                </a:solidFill>
                <a:latin typeface="+mn-lt"/>
              </a:rPr>
              <a:t>Модель воспитательной работы на день</a:t>
            </a:r>
            <a:endParaRPr lang="ru-RU" sz="2800" b="1">
              <a:solidFill>
                <a:srgbClr val="333333"/>
              </a:solidFill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15="http://schemas.microsoft.com/office/powerpoint/2012/main" xmlns="" val="966661626"/>
              </p:ext>
            </p:extLst>
          </p:nvPr>
        </p:nvGraphicFramePr>
        <p:xfrm>
          <a:off x="333375" y="847726"/>
          <a:ext cx="7820026" cy="4524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2176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2399012485"/>
                    </a:ext>
                  </a:extLst>
                </a:gridCol>
                <a:gridCol w="1553393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29823358"/>
                    </a:ext>
                  </a:extLst>
                </a:gridCol>
                <a:gridCol w="1788445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47818450"/>
                    </a:ext>
                  </a:extLst>
                </a:gridCol>
                <a:gridCol w="1655589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3176822708"/>
                    </a:ext>
                  </a:extLst>
                </a:gridCol>
                <a:gridCol w="909553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4110215519"/>
                    </a:ext>
                  </a:extLst>
                </a:gridCol>
                <a:gridCol w="970870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3561398289"/>
                    </a:ext>
                  </a:extLst>
                </a:gridCol>
              </a:tblGrid>
              <a:tr h="46803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Режимные моменты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1538" marR="315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Формы организации образовательного процесса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1538" marR="315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Вид деятельности</a:t>
                      </a:r>
                      <a:endParaRPr lang="ru-RU" sz="1100" b="1">
                        <a:effectLst/>
                        <a:latin typeface="Calibri Light" pitchFamily="34" charset="0"/>
                        <a:ea typeface="Times New Roman" panose="02020603050405020304" pitchFamily="18" charset="0"/>
                      </a:endParaRPr>
                    </a:p>
                  </a:txBody>
                  <a:tcPr marL="31538" marR="315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Направленность воспитательной работы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1538" marR="315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Время в режиме дня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1538" marR="315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Длительность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1538" marR="315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1731325565"/>
                  </a:ext>
                </a:extLst>
              </a:tr>
              <a:tr h="1560129">
                <a:tc rowSpan="7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Прием детей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1538" marR="315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Игры (дидактические, настольно-печатные, сюжетно-роевые, подвижные)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1538" marR="315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Самостоятельная и совместная со взрослым игровая деятельность, познавательно-исследовательская, конструктивная, коммуникативная деятельность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Физическая активность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1538" marR="315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Умственное воспитание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Трудовое воспитание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Нравственное воспитание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Физическое воспитание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Эстетическое воспитание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1538" marR="315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7.00–8.10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1538" marR="315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1 час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10 минут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1538" marR="315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1309860861"/>
                  </a:ext>
                </a:extLst>
              </a:tr>
              <a:tr h="312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Беседы с детьми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1538" marR="315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Коммуникативная  деятельность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1538" marR="315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Все виды воспитания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1538" marR="315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2436328858"/>
                  </a:ext>
                </a:extLst>
              </a:tr>
              <a:tr h="312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Экскурсии по участку (теплое время года)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1538" marR="315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Поисково-исследовательская, коммуникативная деятельность 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1538" marR="315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Экологическое воспитание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1538" marR="315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4049418011"/>
                  </a:ext>
                </a:extLst>
              </a:tr>
              <a:tr h="312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Наблюдения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1538" marR="315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2230024227"/>
                  </a:ext>
                </a:extLst>
              </a:tr>
              <a:tr h="312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Гигиенические процедуры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1538" marR="315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Самообслуживание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1538" marR="315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Физическое воспитание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1538" marR="315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2455979357"/>
                  </a:ext>
                </a:extLst>
              </a:tr>
              <a:tr h="312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Дежурство в уголке природы, в столовой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1538" marR="315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Элементарная трудовая деятельность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1538" marR="315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Экологическое и трудовое воспитание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1538" marR="315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8.10–8.20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1538" marR="315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10 минут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1538" marR="315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3621521795"/>
                  </a:ext>
                </a:extLst>
              </a:tr>
              <a:tr h="312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Утренняя гимнастика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1538" marR="315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Физическая активность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1538" marR="315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Физическое воспитание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1538" marR="315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1538" marR="315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1538" marR="315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428789041"/>
                  </a:ext>
                </a:extLst>
              </a:tr>
              <a:tr h="62405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Завтрак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1538" marR="315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Формирование культуры еды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1538" marR="315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Самообслуживание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1538" marR="315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Физическое воспитание Эстетическое воспитание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1538" marR="315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8.20–8.45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1538" marR="315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25 минут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1538" marR="315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1526049390"/>
                  </a:ext>
                </a:extLst>
              </a:tr>
            </a:tbl>
          </a:graphicData>
        </a:graphic>
      </p:graphicFrame>
      <p:pic>
        <p:nvPicPr>
          <p:cNvPr id="6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231409" y="205941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746573278"/>
      </p:ext>
    </p:extLst>
  </p:cSld>
  <p:clrMapOvr>
    <a:masterClrMapping/>
  </p:clrMapOvr>
  <p:transition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87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2" y="90174"/>
            <a:ext cx="5848348" cy="576064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ru-RU" sz="2800" b="1" smtClean="0">
                <a:solidFill>
                  <a:srgbClr val="333333"/>
                </a:solidFill>
                <a:latin typeface="+mn-lt"/>
              </a:rPr>
              <a:t>Модель воспитательной работы на день</a:t>
            </a:r>
            <a:endParaRPr lang="ru-RU" sz="2800" b="1">
              <a:solidFill>
                <a:srgbClr val="333333"/>
              </a:solidFill>
              <a:latin typeface="+mn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15="http://schemas.microsoft.com/office/powerpoint/2012/main" xmlns="" val="4177076012"/>
              </p:ext>
            </p:extLst>
          </p:nvPr>
        </p:nvGraphicFramePr>
        <p:xfrm>
          <a:off x="161926" y="821680"/>
          <a:ext cx="8029575" cy="44157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4591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471599428"/>
                    </a:ext>
                  </a:extLst>
                </a:gridCol>
                <a:gridCol w="1549363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4224558180"/>
                    </a:ext>
                  </a:extLst>
                </a:gridCol>
                <a:gridCol w="1622153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3286572581"/>
                    </a:ext>
                  </a:extLst>
                </a:gridCol>
                <a:gridCol w="1684542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58871625"/>
                    </a:ext>
                  </a:extLst>
                </a:gridCol>
                <a:gridCol w="844296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674259893"/>
                    </a:ext>
                  </a:extLst>
                </a:gridCol>
                <a:gridCol w="954630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2768356879"/>
                    </a:ext>
                  </a:extLst>
                </a:gridCol>
              </a:tblGrid>
              <a:tr h="44577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Режимные моменты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487" marR="55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Формы организации </a:t>
                      </a:r>
                      <a:r>
                        <a:rPr lang="ru-RU" sz="1100" b="1" smtClean="0">
                          <a:effectLst/>
                          <a:latin typeface="Calibri Light" pitchFamily="34" charset="0"/>
                        </a:rPr>
                        <a:t>ОП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487" marR="55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Вид деятельности</a:t>
                      </a:r>
                      <a:endParaRPr lang="ru-RU" sz="1100" b="1">
                        <a:effectLst/>
                        <a:latin typeface="Calibri Light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487" marR="55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Направленность воспитательной работы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487" marR="55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Время в режиме дня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487" marR="55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Длительность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487" marR="55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556676882"/>
                  </a:ext>
                </a:extLst>
              </a:tr>
              <a:tr h="87951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Самостоятельная деятельность детей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487" marR="55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Игра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487" marR="55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Самостоятельная игровая деятельность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487" marR="55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Все виды воспитания в зависимости от возникающих образовательных ситуаций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487" marR="55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8.45 – 9.00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487" marR="55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15 минут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487" marR="55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3846609741"/>
                  </a:ext>
                </a:extLst>
              </a:tr>
              <a:tr h="70361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Совместная со взрослым образовательная деятельность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487" marR="55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Подготовка к занятиям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487" marR="55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Элементарная трудовая деятельность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487" marR="55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Трудовое воспитание Умственное воспитание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487" marR="55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3534865391"/>
                  </a:ext>
                </a:extLst>
              </a:tr>
              <a:tr h="238687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Специально организованная образовательная деятельность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487" marR="55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Занятия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Коллекционирование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Реализация проектов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Решение ситуативных задач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Чтение художественной и познавательной литературы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Дидактические и сюжетно-дидактические игры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Конструирование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487" marR="55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Познавательно-исследовательская, конструктивная, изобразительная (продуктивная),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музыкальная, коммуникативная, речевая, восприятие художественной литературы и фольклора, игровая,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двигательная активность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487" marR="55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 spc="-50">
                          <a:effectLst/>
                          <a:latin typeface="Calibri Light" pitchFamily="34" charset="0"/>
                        </a:rPr>
                        <a:t>Решение воспитательных задач в соответствии с содержанием образования</a:t>
                      </a:r>
                      <a:endParaRPr lang="ru-RU" sz="1100" b="1">
                        <a:effectLst/>
                        <a:latin typeface="Calibri Light" pitchFamily="34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 spc="-50">
                          <a:effectLst/>
                          <a:latin typeface="Calibri Light" pitchFamily="34" charset="0"/>
                        </a:rPr>
                        <a:t>Умственное воспитание</a:t>
                      </a:r>
                      <a:endParaRPr lang="ru-RU" sz="1100" b="1">
                        <a:effectLst/>
                        <a:latin typeface="Calibri Light" pitchFamily="34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 spc="-50">
                          <a:effectLst/>
                          <a:latin typeface="Calibri Light" pitchFamily="34" charset="0"/>
                        </a:rPr>
                        <a:t>Физическое воспитание</a:t>
                      </a:r>
                      <a:endParaRPr lang="ru-RU" sz="1100" b="1">
                        <a:effectLst/>
                        <a:latin typeface="Calibri Light" pitchFamily="34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 spc="-50">
                          <a:effectLst/>
                          <a:latin typeface="Calibri Light" pitchFamily="34" charset="0"/>
                        </a:rPr>
                        <a:t>Трудовое воспитание</a:t>
                      </a:r>
                      <a:endParaRPr lang="ru-RU" sz="1100" b="1">
                        <a:effectLst/>
                        <a:latin typeface="Calibri Light" pitchFamily="34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 spc="-50">
                          <a:effectLst/>
                          <a:latin typeface="Calibri Light" pitchFamily="34" charset="0"/>
                        </a:rPr>
                        <a:t>Правовое воспитание</a:t>
                      </a:r>
                      <a:endParaRPr lang="ru-RU" sz="1100" b="1">
                        <a:effectLst/>
                        <a:latin typeface="Calibri Light" pitchFamily="34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 spc="-50">
                          <a:effectLst/>
                          <a:latin typeface="Calibri Light" pitchFamily="34" charset="0"/>
                        </a:rPr>
                        <a:t>Экономическое воспитание</a:t>
                      </a:r>
                      <a:endParaRPr lang="ru-RU" sz="1100" b="1">
                        <a:effectLst/>
                        <a:latin typeface="Calibri Light" pitchFamily="34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 spc="-50">
                          <a:effectLst/>
                          <a:latin typeface="Calibri Light" pitchFamily="34" charset="0"/>
                        </a:rPr>
                        <a:t>Эстетическое  воспитание Мультикультурное и патриотическое воспитание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487" marR="55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9.00 –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10.50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(с учетом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10-минутных перерывов между занятиями, динамичес-кими паузами на занятиях)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487" marR="55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1 час 30 минут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Calibri Light" pitchFamily="34" charset="0"/>
                        </a:rPr>
                        <a:t>(подсчет времени 50/50)</a:t>
                      </a:r>
                      <a:endParaRPr lang="ru-RU" sz="11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487" marR="55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1786538727"/>
                  </a:ext>
                </a:extLst>
              </a:tr>
            </a:tbl>
          </a:graphicData>
        </a:graphic>
      </p:graphicFrame>
      <p:pic>
        <p:nvPicPr>
          <p:cNvPr id="5" name="Рисунок 6" descr="action-obrazovani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231409" y="205941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3275236443"/>
      </p:ext>
    </p:extLst>
  </p:cSld>
  <p:clrMapOvr>
    <a:masterClrMapping/>
  </p:clrMapOvr>
  <p:transition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88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8850" y="90152"/>
            <a:ext cx="6053968" cy="576064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ru-RU" sz="2800" b="1" smtClean="0">
                <a:solidFill>
                  <a:srgbClr val="333333"/>
                </a:solidFill>
                <a:latin typeface="+mn-lt"/>
              </a:rPr>
              <a:t>Модель воспитательной работы на день</a:t>
            </a:r>
            <a:endParaRPr lang="ru-RU" sz="2800" b="1">
              <a:solidFill>
                <a:srgbClr val="333333"/>
              </a:solidFill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15="http://schemas.microsoft.com/office/powerpoint/2012/main" xmlns="" val="2537005686"/>
              </p:ext>
            </p:extLst>
          </p:nvPr>
        </p:nvGraphicFramePr>
        <p:xfrm>
          <a:off x="113524" y="769268"/>
          <a:ext cx="8163703" cy="44235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2762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2300829604"/>
                    </a:ext>
                  </a:extLst>
                </a:gridCol>
                <a:gridCol w="1708748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1035361866"/>
                    </a:ext>
                  </a:extLst>
                </a:gridCol>
                <a:gridCol w="1719361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2964933419"/>
                    </a:ext>
                  </a:extLst>
                </a:gridCol>
                <a:gridCol w="1899789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1998601274"/>
                    </a:ext>
                  </a:extLst>
                </a:gridCol>
                <a:gridCol w="812466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2164585301"/>
                    </a:ext>
                  </a:extLst>
                </a:gridCol>
                <a:gridCol w="970577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63305932"/>
                    </a:ext>
                  </a:extLst>
                </a:gridCol>
              </a:tblGrid>
              <a:tr h="44577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Режимные моменты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7397" marR="573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Формы организации </a:t>
                      </a:r>
                      <a:r>
                        <a:rPr lang="ru-RU" sz="1100" b="1" smtClean="0">
                          <a:effectLst/>
                          <a:latin typeface="+mn-lt"/>
                        </a:rPr>
                        <a:t>ОП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7397" marR="573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Вид деятельности</a:t>
                      </a:r>
                      <a:endParaRPr lang="ru-RU" sz="11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397" marR="573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Направленность воспитательной работы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7397" marR="573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Время в режиме дня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7397" marR="573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Длительность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7397" marR="573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3279322336"/>
                  </a:ext>
                </a:extLst>
              </a:tr>
              <a:tr h="305830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Подготовка к прогулке, прогулка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7397" marR="573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Занятия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Коллекционирование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Реализация проектов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Решение ситуативных задач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Чтение художественной и познавательной литературы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Наблюдения и экскурсии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Беседы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Элементарные опыты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Дидактические и сюжетно-дидактические игры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Конструирование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Труд в природе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7397" marR="573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Самостоятельная и совместная со взрослыми игровая деятельность, познавательно-исследовательская, коммуникативная, конструктивная, изобразительная (продуктивная), элементарная трудовая деятельность, восприятие художественной литературы и фольклора, физическая активность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7397" marR="573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 spc="-50">
                          <a:effectLst/>
                          <a:latin typeface="+mn-lt"/>
                        </a:rPr>
                        <a:t>Умственное воспитание</a:t>
                      </a:r>
                      <a:endParaRPr lang="ru-RU" sz="1100" b="1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 spc="-50">
                          <a:effectLst/>
                          <a:latin typeface="+mn-lt"/>
                        </a:rPr>
                        <a:t>Экологическое воспитание</a:t>
                      </a:r>
                      <a:endParaRPr lang="ru-RU" sz="1100" b="1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 spc="-50">
                          <a:effectLst/>
                          <a:latin typeface="+mn-lt"/>
                        </a:rPr>
                        <a:t>Физическое воспитание</a:t>
                      </a:r>
                      <a:endParaRPr lang="ru-RU" sz="1100" b="1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 spc="-50">
                          <a:effectLst/>
                          <a:latin typeface="+mn-lt"/>
                        </a:rPr>
                        <a:t>Трудовое воспитание</a:t>
                      </a:r>
                      <a:endParaRPr lang="ru-RU" sz="1100" b="1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 spc="-50">
                          <a:effectLst/>
                          <a:latin typeface="+mn-lt"/>
                        </a:rPr>
                        <a:t>Нравственное воспитание</a:t>
                      </a:r>
                      <a:endParaRPr lang="ru-RU" sz="1100" b="1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 spc="-50">
                          <a:effectLst/>
                          <a:latin typeface="+mn-lt"/>
                        </a:rPr>
                        <a:t>Правовое воспитание</a:t>
                      </a:r>
                      <a:endParaRPr lang="ru-RU" sz="1100" b="1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 spc="-50">
                          <a:effectLst/>
                          <a:latin typeface="+mn-lt"/>
                        </a:rPr>
                        <a:t>Экономическое воспитание</a:t>
                      </a:r>
                      <a:endParaRPr lang="ru-RU" sz="1100" b="1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 spc="-50">
                          <a:effectLst/>
                          <a:latin typeface="+mn-lt"/>
                        </a:rPr>
                        <a:t>Эстетическое  воспитание Мультикультурное и патриотическое воспитание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7397" marR="573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10.50-12.45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7397" marR="573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1 час 55 минут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7397" marR="573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1942118946"/>
                  </a:ext>
                </a:extLst>
              </a:tr>
              <a:tr h="56205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Подготовка к обеду. Обед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7397" marR="573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Формирование культуры еды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7397" marR="573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Самообслуживание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7397" marR="573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Физическое воспитание Эстетическое воспитание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7397" marR="573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12.45–13.15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7397" marR="573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30 минут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7397" marR="573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2147491919"/>
                  </a:ext>
                </a:extLst>
              </a:tr>
              <a:tr h="3506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Сон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7397" marR="573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Воспитание навыков здорового образа жизни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7397" marR="573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 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7397" marR="573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13.15–15.00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7397" marR="573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1 час 45 минут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7397" marR="573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1646801209"/>
                  </a:ext>
                </a:extLst>
              </a:tr>
            </a:tbl>
          </a:graphicData>
        </a:graphic>
      </p:graphicFrame>
      <p:pic>
        <p:nvPicPr>
          <p:cNvPr id="6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231409" y="205941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618620495"/>
      </p:ext>
    </p:extLst>
  </p:cSld>
  <p:clrMapOvr>
    <a:masterClrMapping/>
  </p:clrMapOvr>
  <p:transition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89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49" y="103052"/>
            <a:ext cx="6092069" cy="576064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ru-RU" sz="2800" b="1" smtClean="0">
                <a:solidFill>
                  <a:srgbClr val="333333"/>
                </a:solidFill>
                <a:latin typeface="+mn-lt"/>
              </a:rPr>
              <a:t>Модель воспитательной работы на день</a:t>
            </a:r>
            <a:endParaRPr lang="ru-RU" sz="2800" b="1">
              <a:solidFill>
                <a:srgbClr val="333333"/>
              </a:solidFill>
              <a:latin typeface="+mn-lt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15="http://schemas.microsoft.com/office/powerpoint/2012/main" xmlns="" val="2741404776"/>
              </p:ext>
            </p:extLst>
          </p:nvPr>
        </p:nvGraphicFramePr>
        <p:xfrm>
          <a:off x="285751" y="868600"/>
          <a:ext cx="7934325" cy="44198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5427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1769186167"/>
                    </a:ext>
                  </a:extLst>
                </a:gridCol>
                <a:gridCol w="1758145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3323840292"/>
                    </a:ext>
                  </a:extLst>
                </a:gridCol>
                <a:gridCol w="1737461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3801741362"/>
                    </a:ext>
                  </a:extLst>
                </a:gridCol>
                <a:gridCol w="1619135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523619317"/>
                    </a:ext>
                  </a:extLst>
                </a:gridCol>
                <a:gridCol w="654463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668734899"/>
                    </a:ext>
                  </a:extLst>
                </a:gridCol>
                <a:gridCol w="849694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3266539465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Режимные моменты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701" marR="51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Формы организации образовательного процесса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701" marR="51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Вид деятельности</a:t>
                      </a:r>
                      <a:endParaRPr lang="ru-RU" sz="11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701" marR="51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Направленность воспитательной работы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701" marR="517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Время в режиме дня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701" marR="51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Длительность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701" marR="51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3874305130"/>
                  </a:ext>
                </a:extLst>
              </a:tr>
              <a:tr h="359162">
                <a:tc row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Постепенный переход от сна к бодрствованию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701" marR="51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Гимнастика пробуждения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701" marR="51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Физическая активность 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701" marR="51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Физическое воспитание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701" marR="51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15.00–15.30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701" marR="51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30 минут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701" marR="51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1458828124"/>
                  </a:ext>
                </a:extLst>
              </a:tr>
              <a:tr h="445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Закаливающие процедуры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701" marR="51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Воспитание навыков здорового образа жизни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701" marR="51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Физическое воспитание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701" marR="51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2641693512"/>
                  </a:ext>
                </a:extLst>
              </a:tr>
              <a:tr h="594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Игра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701" marR="51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Самостоятельная игровая деятельность 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701" marR="51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Все виды воспитания (ситуативное реагирование)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701" marR="51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3241637561"/>
                  </a:ext>
                </a:extLst>
              </a:tr>
              <a:tr h="71832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Подготовка к полднику, полдник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701" marR="51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Формирование культуры еды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701" marR="51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Самообслуживание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701" marR="51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Физическое воспитание Эстетическое воспитание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701" marR="51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15.30–15.50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701" marR="51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20 минут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701" marR="51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2694245992"/>
                  </a:ext>
                </a:extLst>
              </a:tr>
              <a:tr h="1337310"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Самостоятельная деятельность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701" marR="51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Игровая, познавательно-исследовательская, коммуникативная, конструктивная, изобразительная (продуктивная), физическая активность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701" marR="51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Все виды воспитания в зависимости от возникающих образовательных ситуаций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701" marR="51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15.50–16.30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701" marR="51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40 минут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701" marR="51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3695516190"/>
                  </a:ext>
                </a:extLst>
              </a:tr>
              <a:tr h="370564"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Дополнительное образование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701" marR="51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 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701" marR="51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 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701" marR="51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16.00–16.30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701" marR="51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30 минут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701" marR="51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2701440463"/>
                  </a:ext>
                </a:extLst>
              </a:tr>
            </a:tbl>
          </a:graphicData>
        </a:graphic>
      </p:graphicFrame>
      <p:pic>
        <p:nvPicPr>
          <p:cNvPr id="6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231409" y="205941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150042311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61764" y="1502042"/>
            <a:ext cx="7647250" cy="2660333"/>
          </a:xfrm>
          <a:prstGeom prst="round2DiagRect">
            <a:avLst>
              <a:gd name="adj1" fmla="val 6059"/>
              <a:gd name="adj2" fmla="val 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Новая редакция</a:t>
            </a:r>
          </a:p>
          <a:p>
            <a:pPr>
              <a:lnSpc>
                <a:spcPct val="90000"/>
              </a:lnSpc>
            </a:pPr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Статья 12, новый пункт 9.1</a:t>
            </a:r>
          </a:p>
          <a:p>
            <a:pPr>
              <a:lnSpc>
                <a:spcPct val="90000"/>
              </a:lnSpc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9.1. Примерные основные общеобразовательные программы, примерные образовательные программы среднего профессионального образования, примерные образовательные программы высшего образования (программы бакалавриата и программы специалитета) включают в себя </a:t>
            </a:r>
            <a:r>
              <a:rPr lang="ru-RU" sz="2000" b="1">
                <a:solidFill>
                  <a:srgbClr val="A40000"/>
                </a:solidFill>
                <a:latin typeface="Calibri" pitchFamily="34" charset="0"/>
              </a:rPr>
              <a:t>примерную рабочую программу воспитания и примерный календарный план воспитательной работы</a:t>
            </a:r>
          </a:p>
        </p:txBody>
      </p:sp>
      <p:pic>
        <p:nvPicPr>
          <p:cNvPr id="5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6663" y="0"/>
            <a:ext cx="8229600" cy="857250"/>
          </a:xfrm>
        </p:spPr>
        <p:txBody>
          <a:bodyPr>
            <a:normAutofit/>
          </a:bodyPr>
          <a:lstStyle/>
          <a:p>
            <a:r>
              <a:rPr lang="ru-RU" sz="2800" b="1">
                <a:solidFill>
                  <a:srgbClr val="333333"/>
                </a:solidFill>
                <a:latin typeface="Calibri Light" pitchFamily="34" charset="0"/>
              </a:rPr>
              <a:t>Закон о воспитании</a:t>
            </a:r>
          </a:p>
        </p:txBody>
      </p:sp>
    </p:spTree>
    <p:extLst>
      <p:ext uri="{BB962C8B-B14F-4D97-AF65-F5344CB8AC3E}">
        <p14:creationId xmlns:p14="http://schemas.microsoft.com/office/powerpoint/2010/main" xmlns:p15="http://schemas.microsoft.com/office/powerpoint/2012/main" xmlns="" val="469485799"/>
      </p:ext>
    </p:extLst>
  </p:cSld>
  <p:clrMapOvr>
    <a:masterClrMapping/>
  </p:clrMapOvr>
  <p:transition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90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6951" y="128810"/>
            <a:ext cx="6015869" cy="576064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ru-RU" sz="2800" b="1" smtClean="0">
                <a:solidFill>
                  <a:srgbClr val="333333"/>
                </a:solidFill>
                <a:latin typeface="+mn-lt"/>
              </a:rPr>
              <a:t>Модель воспитательной работы на день</a:t>
            </a:r>
            <a:endParaRPr lang="ru-RU" sz="2800" b="1">
              <a:solidFill>
                <a:srgbClr val="333333"/>
              </a:solidFill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15="http://schemas.microsoft.com/office/powerpoint/2012/main" xmlns="" val="1722457602"/>
              </p:ext>
            </p:extLst>
          </p:nvPr>
        </p:nvGraphicFramePr>
        <p:xfrm>
          <a:off x="219075" y="769270"/>
          <a:ext cx="7886700" cy="45922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8064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3213585468"/>
                    </a:ext>
                  </a:extLst>
                </a:gridCol>
                <a:gridCol w="1420485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3131321011"/>
                    </a:ext>
                  </a:extLst>
                </a:gridCol>
                <a:gridCol w="1698406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1767839657"/>
                    </a:ext>
                  </a:extLst>
                </a:gridCol>
                <a:gridCol w="1839897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122667284"/>
                    </a:ext>
                  </a:extLst>
                </a:gridCol>
                <a:gridCol w="722205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4630171"/>
                    </a:ext>
                  </a:extLst>
                </a:gridCol>
                <a:gridCol w="937643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2974588563"/>
                    </a:ext>
                  </a:extLst>
                </a:gridCol>
              </a:tblGrid>
              <a:tr h="45897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Режимные моменты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249" marR="512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Формы организации </a:t>
                      </a:r>
                      <a:r>
                        <a:rPr lang="ru-RU" sz="1100" b="1" smtClean="0">
                          <a:effectLst/>
                          <a:latin typeface="+mn-lt"/>
                        </a:rPr>
                        <a:t>ОП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249" marR="512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Вид деятельности</a:t>
                      </a:r>
                      <a:endParaRPr lang="ru-RU" sz="11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249" marR="512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Направленность воспитательной работы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249" marR="512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Время в режиме дня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249" marR="512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Длительность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249" marR="512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3207625499"/>
                  </a:ext>
                </a:extLst>
              </a:tr>
              <a:tr h="163449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Совместная со взрослым образовательная деятельность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249" marR="512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Мастерская, коллекционирование, беседы, чтение художественной и познавательной литературы, тематические </a:t>
                      </a:r>
                      <a:r>
                        <a:rPr lang="ru-RU" sz="1100" b="1" smtClean="0">
                          <a:effectLst/>
                          <a:latin typeface="+mn-lt"/>
                        </a:rPr>
                        <a:t>досуги, </a:t>
                      </a:r>
                      <a:r>
                        <a:rPr lang="ru-RU" sz="1100" b="1">
                          <a:effectLst/>
                          <a:latin typeface="+mn-lt"/>
                        </a:rPr>
                        <a:t>реализация проектов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249" marR="512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Изобразительная (продуктивная), музыкальная, игровая, познавательно-исследовательская, конструктивная,  игровая, 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249" marR="512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Все виды воспитания в зависимости от возникающих образовательных ситуаций (ситуативное реагирование)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249" marR="512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16.30–17.00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249" marR="512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30 минут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249" marR="512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860243895"/>
                  </a:ext>
                </a:extLst>
              </a:tr>
              <a:tr h="249883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Подготовка к прогулке, прогулка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249" marR="512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Коллекционирование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Реализация проектов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Решение ситуативных задач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Дидактические, сюжетно-дидактические, подвижные, сюжетно-ролевые игры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Конструирование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Труд в природе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249" marR="512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Самостоятельная и совместная со взрослыми игровая деятельность, познавательно-исследовательская, конструктивная, коммуникативная, элементарная трудовая деятельность, восприятие физическая активность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249" marR="512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 spc="-50">
                          <a:effectLst/>
                          <a:latin typeface="+mn-lt"/>
                        </a:rPr>
                        <a:t>Умственное воспитание</a:t>
                      </a:r>
                      <a:endParaRPr lang="ru-RU" sz="1100" b="1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 spc="-50">
                          <a:effectLst/>
                          <a:latin typeface="+mn-lt"/>
                        </a:rPr>
                        <a:t>Экологическое воспитание</a:t>
                      </a:r>
                      <a:endParaRPr lang="ru-RU" sz="1100" b="1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 spc="-50">
                          <a:effectLst/>
                          <a:latin typeface="+mn-lt"/>
                        </a:rPr>
                        <a:t>Физическое воспитание</a:t>
                      </a:r>
                      <a:endParaRPr lang="ru-RU" sz="1100" b="1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 spc="-50">
                          <a:effectLst/>
                          <a:latin typeface="+mn-lt"/>
                        </a:rPr>
                        <a:t>Трудовое воспитание</a:t>
                      </a:r>
                      <a:endParaRPr lang="ru-RU" sz="1100" b="1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 spc="-50">
                          <a:effectLst/>
                          <a:latin typeface="+mn-lt"/>
                        </a:rPr>
                        <a:t>Нравственное воспитание</a:t>
                      </a:r>
                      <a:endParaRPr lang="ru-RU" sz="1100" b="1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 spc="-50">
                          <a:effectLst/>
                          <a:latin typeface="+mn-lt"/>
                        </a:rPr>
                        <a:t>Правовое воспитание</a:t>
                      </a:r>
                      <a:endParaRPr lang="ru-RU" sz="1100" b="1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 spc="-50">
                          <a:effectLst/>
                          <a:latin typeface="+mn-lt"/>
                        </a:rPr>
                        <a:t>Экономическое воспитание</a:t>
                      </a:r>
                      <a:endParaRPr lang="ru-RU" sz="1100" b="1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 spc="-50">
                          <a:effectLst/>
                          <a:latin typeface="+mn-lt"/>
                        </a:rPr>
                        <a:t>Эстетическое  воспитание Мультикультурное и патриотическое воспитание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249" marR="512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17.00–19.00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249" marR="512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2 часа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249" marR="512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1473154815"/>
                  </a:ext>
                </a:extLst>
              </a:tr>
            </a:tbl>
          </a:graphicData>
        </a:graphic>
      </p:graphicFrame>
      <p:pic>
        <p:nvPicPr>
          <p:cNvPr id="6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231409" y="205941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1196878497"/>
      </p:ext>
    </p:extLst>
  </p:cSld>
  <p:clrMapOvr>
    <a:masterClrMapping/>
  </p:clrMapOvr>
  <p:transition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91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9326" y="128810"/>
            <a:ext cx="6010275" cy="576064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ru-RU" sz="2800" b="1" smtClean="0">
                <a:solidFill>
                  <a:srgbClr val="333333"/>
                </a:solidFill>
                <a:latin typeface="+mn-lt"/>
              </a:rPr>
              <a:t>Модель воспитательной работы на день</a:t>
            </a:r>
            <a:endParaRPr lang="ru-RU" sz="2800" b="1">
              <a:solidFill>
                <a:srgbClr val="333333"/>
              </a:solidFill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15="http://schemas.microsoft.com/office/powerpoint/2012/main" xmlns="" val="1125555673"/>
              </p:ext>
            </p:extLst>
          </p:nvPr>
        </p:nvGraphicFramePr>
        <p:xfrm>
          <a:off x="200027" y="926436"/>
          <a:ext cx="7915275" cy="28645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8231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1289999326"/>
                    </a:ext>
                  </a:extLst>
                </a:gridCol>
                <a:gridCol w="1451287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1418081521"/>
                    </a:ext>
                  </a:extLst>
                </a:gridCol>
                <a:gridCol w="1255057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1021630418"/>
                    </a:ext>
                  </a:extLst>
                </a:gridCol>
                <a:gridCol w="1773082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3450152596"/>
                    </a:ext>
                  </a:extLst>
                </a:gridCol>
                <a:gridCol w="955028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2671716835"/>
                    </a:ext>
                  </a:extLst>
                </a:gridCol>
                <a:gridCol w="1332590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3416838218"/>
                    </a:ext>
                  </a:extLst>
                </a:gridCol>
              </a:tblGrid>
              <a:tr h="75221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Режимные моменты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Формы организации образовательного процесса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Вид деятельности</a:t>
                      </a:r>
                      <a:endParaRPr lang="ru-RU" sz="11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Направленность воспитательной работы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6854" marR="568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Время в режиме дня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Длительность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3688265910"/>
                  </a:ext>
                </a:extLst>
              </a:tr>
              <a:tr h="42353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Уход детей домой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 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 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 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19.00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 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2423484213"/>
                  </a:ext>
                </a:extLst>
              </a:tr>
              <a:tr h="376030">
                <a:tc rowSpan="4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Общий подсчет времени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На занятия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 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6854" marR="568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1 час 30 минут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2599719627"/>
                  </a:ext>
                </a:extLst>
              </a:tr>
              <a:tr h="3724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На прогулку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 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6854" marR="568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3 часа 55 минут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4116992132"/>
                  </a:ext>
                </a:extLst>
              </a:tr>
              <a:tr h="3761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itchFamily="18" charset="0"/>
                        </a:rPr>
                        <a:t>На самостоятельную деятельность детей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6854" marR="568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itchFamily="18" charset="0"/>
                        </a:rPr>
                        <a:t>1 час 20  минут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2427022544"/>
                  </a:ext>
                </a:extLst>
              </a:tr>
              <a:tr h="5641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На игру (без учета времени игр на прогулке и в перерывах между занятиями)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 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6854" marR="568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2 часа 45 минут</a:t>
                      </a:r>
                      <a:endParaRPr lang="ru-RU" sz="1100" b="1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331354514"/>
                  </a:ext>
                </a:extLst>
              </a:tr>
            </a:tbl>
          </a:graphicData>
        </a:graphic>
      </p:graphicFrame>
      <p:pic>
        <p:nvPicPr>
          <p:cNvPr id="5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231409" y="205941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2783664134"/>
      </p:ext>
    </p:extLst>
  </p:cSld>
  <p:clrMapOvr>
    <a:masterClrMapping/>
  </p:clrMapOvr>
  <p:transition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92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1" y="91478"/>
            <a:ext cx="6216655" cy="576064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ru-RU" sz="2800" b="1" smtClean="0">
                <a:solidFill>
                  <a:srgbClr val="333333"/>
                </a:solidFill>
                <a:latin typeface="+mn-lt"/>
              </a:rPr>
              <a:t>Модель воспитательной работы на неделю</a:t>
            </a:r>
            <a:endParaRPr lang="ru-RU" sz="2800" b="1">
              <a:solidFill>
                <a:srgbClr val="333333"/>
              </a:solidFill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15="http://schemas.microsoft.com/office/powerpoint/2012/main" xmlns="" val="1562475452"/>
              </p:ext>
            </p:extLst>
          </p:nvPr>
        </p:nvGraphicFramePr>
        <p:xfrm>
          <a:off x="113521" y="683742"/>
          <a:ext cx="8182754" cy="47092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0717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2214247181"/>
                    </a:ext>
                  </a:extLst>
                </a:gridCol>
                <a:gridCol w="352550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2541249679"/>
                    </a:ext>
                  </a:extLst>
                </a:gridCol>
                <a:gridCol w="2533510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3948820657"/>
                    </a:ext>
                  </a:extLst>
                </a:gridCol>
                <a:gridCol w="471748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1422559254"/>
                    </a:ext>
                  </a:extLst>
                </a:gridCol>
                <a:gridCol w="761991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2457027261"/>
                    </a:ext>
                  </a:extLst>
                </a:gridCol>
                <a:gridCol w="512491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917908252"/>
                    </a:ext>
                  </a:extLst>
                </a:gridCol>
                <a:gridCol w="573628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3776602699"/>
                    </a:ext>
                  </a:extLst>
                </a:gridCol>
                <a:gridCol w="573628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1215791219"/>
                    </a:ext>
                  </a:extLst>
                </a:gridCol>
                <a:gridCol w="512491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893892680"/>
                    </a:ext>
                  </a:extLst>
                </a:gridCol>
              </a:tblGrid>
              <a:tr h="153192"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Формы организации обр. процесса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Образовательная область, направление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endParaRPr lang="ru-RU" sz="12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 smtClean="0">
                          <a:effectLst/>
                          <a:latin typeface="Calibri Light" pitchFamily="34" charset="0"/>
                        </a:rPr>
                        <a:t>Количе-ство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День недели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2472868495"/>
                  </a:ext>
                </a:extLst>
              </a:tr>
              <a:tr h="255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 smtClean="0">
                          <a:effectLst/>
                          <a:latin typeface="Calibri Light" pitchFamily="34" charset="0"/>
                        </a:rPr>
                        <a:t>Пон-к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Вторник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Среда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Четверг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Пятница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3006346572"/>
                  </a:ext>
                </a:extLst>
              </a:tr>
              <a:tr h="459576">
                <a:tc rowSpan="4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Занятие (на любом занятии решаются задачи социально-коммуникативного развития детей и воспитательные задачи)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Для каждого занятия воспитательные задачи формируются отдельно в согласовании с содержанием образования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Познавательное развитие (РЭМП, ознакомление с окружающим миром (ОМ), конструирование (К))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endParaRPr lang="ru-RU" sz="12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4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ОМ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РЭМП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 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РЭМП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К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3913918036"/>
                  </a:ext>
                </a:extLst>
              </a:tr>
              <a:tr h="612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Речевое развитие (развитие речи (РР), подготовка к обучению грамоте (Г), восприятие художественной литературы и фольклора (ХЛ))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endParaRPr lang="ru-RU" sz="12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3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 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РР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Г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ХЛ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 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3549791439"/>
                  </a:ext>
                </a:extLst>
              </a:tr>
              <a:tr h="459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Художественно-эстетическое развитие (рисование (Р), лепка (Л), аппликация (А), художественный труд (ХТ), музыка (М)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endParaRPr lang="ru-RU" sz="12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5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Р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М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Л / ХТ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М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А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160469608"/>
                  </a:ext>
                </a:extLst>
              </a:tr>
              <a:tr h="3063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Физическое развитие (физкультура (Ф), плавание (П))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endParaRPr lang="ru-RU" sz="12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3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Ф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 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Ф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 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П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3800838964"/>
                  </a:ext>
                </a:extLst>
              </a:tr>
              <a:tr h="306384">
                <a:tc grid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Беседа, загадка, разговор (умственное, экологическое, нравственное, патриотическое, мультикультурное, правовое воспитание)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 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+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+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+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+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+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1261196355"/>
                  </a:ext>
                </a:extLst>
              </a:tr>
              <a:tr h="153192">
                <a:tc grid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Мастерская (трудовое, эстетическое, нравственное воспитание)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 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 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+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 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+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 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3703662061"/>
                  </a:ext>
                </a:extLst>
              </a:tr>
              <a:tr h="306384">
                <a:tc grid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Коллекционирование (все виды воспитания в зависимости от направленности коллекции)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 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+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 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 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+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 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1484893489"/>
                  </a:ext>
                </a:extLst>
              </a:tr>
              <a:tr h="306384">
                <a:tc grid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Чтение художественной и познавательной литературы (все виды воспитания в зависимости от содержания литературного произведения)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 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+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+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+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+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+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2319016111"/>
                  </a:ext>
                </a:extLst>
              </a:tr>
              <a:tr h="306384">
                <a:tc grid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Реализация проектов (все виды воспитания в зависимости от направленности проекта)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 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 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 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 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 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+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1142572695"/>
                  </a:ext>
                </a:extLst>
              </a:tr>
              <a:tr h="306384">
                <a:tc grid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Экспериментирование и наблюдение (умственное, экологическое, трудовое, нравственное воспитание)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 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 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+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 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 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+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3244426757"/>
                  </a:ext>
                </a:extLst>
              </a:tr>
              <a:tr h="153192">
                <a:tc grid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Игра (все виды воспитания в зависимости от направленности игры)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 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+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+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+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+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+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894099078"/>
                  </a:ext>
                </a:extLst>
              </a:tr>
              <a:tr h="153192">
                <a:tc grid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Конкурсы, викторины, досуги (все виды воспитания)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 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 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 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+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 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+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873974090"/>
                  </a:ext>
                </a:extLst>
              </a:tr>
              <a:tr h="153192">
                <a:tc grid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Решение ситуативных задач (все виды воспитания)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 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+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 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+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 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 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424696846"/>
                  </a:ext>
                </a:extLst>
              </a:tr>
              <a:tr h="153192">
                <a:tc grid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Работа в книжном уголке (все виды воспитания)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 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+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+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+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+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Calibri Light" pitchFamily="34" charset="0"/>
                        </a:rPr>
                        <a:t>+</a:t>
                      </a:r>
                      <a:endParaRPr lang="ru-RU" sz="9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 anchor="ctr"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448621564"/>
                  </a:ext>
                </a:extLst>
              </a:tr>
              <a:tr h="164592"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200" b="1">
                          <a:effectLst/>
                          <a:latin typeface="Calibri Light" pitchFamily="34" charset="0"/>
                        </a:rPr>
                        <a:t>Другие формы:</a:t>
                      </a:r>
                      <a:endParaRPr lang="ru-RU" sz="12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200" b="1">
                          <a:effectLst/>
                          <a:latin typeface="Calibri Light" pitchFamily="34" charset="0"/>
                        </a:rPr>
                        <a:t> </a:t>
                      </a:r>
                      <a:endParaRPr lang="ru-RU" sz="12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200" b="1">
                          <a:effectLst/>
                          <a:latin typeface="Calibri Light" pitchFamily="34" charset="0"/>
                        </a:rPr>
                        <a:t> </a:t>
                      </a:r>
                      <a:endParaRPr lang="ru-RU" sz="12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200" b="1">
                          <a:effectLst/>
                          <a:latin typeface="Calibri Light" pitchFamily="34" charset="0"/>
                        </a:rPr>
                        <a:t> </a:t>
                      </a:r>
                      <a:endParaRPr lang="ru-RU" sz="12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200" b="1">
                          <a:effectLst/>
                          <a:latin typeface="Calibri Light" pitchFamily="34" charset="0"/>
                        </a:rPr>
                        <a:t> </a:t>
                      </a:r>
                      <a:endParaRPr lang="ru-RU" sz="12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200" b="1">
                          <a:effectLst/>
                          <a:latin typeface="Calibri Light" pitchFamily="34" charset="0"/>
                        </a:rPr>
                        <a:t> </a:t>
                      </a:r>
                      <a:endParaRPr lang="ru-RU" sz="12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200" b="1">
                          <a:effectLst/>
                          <a:latin typeface="Calibri Light" pitchFamily="34" charset="0"/>
                        </a:rPr>
                        <a:t> </a:t>
                      </a:r>
                      <a:endParaRPr lang="ru-RU" sz="12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1200" b="1">
                          <a:effectLst/>
                          <a:latin typeface="Calibri Light" pitchFamily="34" charset="0"/>
                        </a:rPr>
                        <a:t> </a:t>
                      </a:r>
                      <a:endParaRPr lang="ru-RU" sz="1200" b="1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927" marR="43927" marT="0" marB="0"/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1518233445"/>
                  </a:ext>
                </a:extLst>
              </a:tr>
            </a:tbl>
          </a:graphicData>
        </a:graphic>
      </p:graphicFrame>
      <p:pic>
        <p:nvPicPr>
          <p:cNvPr id="5" name="Рисунок 6" descr="action-obrazovan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26634" y="97557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3639982720"/>
      </p:ext>
    </p:extLst>
  </p:cSld>
  <p:clrMapOvr>
    <a:masterClrMapping/>
  </p:clrMapOvr>
  <p:transition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0327" y="129949"/>
            <a:ext cx="4676775" cy="615793"/>
          </a:xfrm>
        </p:spPr>
        <p:txBody>
          <a:bodyPr/>
          <a:lstStyle/>
          <a:p>
            <a:r>
              <a:rPr lang="ru-RU" sz="2800" b="1" smtClean="0">
                <a:solidFill>
                  <a:srgbClr val="333333"/>
                </a:solidFill>
                <a:latin typeface="+mn-lt"/>
              </a:rPr>
              <a:t>Где найти материалы</a:t>
            </a:r>
            <a:endParaRPr lang="ru-RU" sz="2800" b="1">
              <a:solidFill>
                <a:srgbClr val="333333"/>
              </a:solidFill>
              <a:latin typeface="+mn-lt"/>
            </a:endParaRPr>
          </a:p>
        </p:txBody>
      </p:sp>
      <p:pic>
        <p:nvPicPr>
          <p:cNvPr id="122884" name="Picture 4" descr="Справочник старшего воспитателя дошкольного учреждения - Flip Book Pages  1-5 | PubHTML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67668" y="1009650"/>
            <a:ext cx="3567145" cy="445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>
          <a:xfrm>
            <a:off x="3895726" y="2650549"/>
            <a:ext cx="4276725" cy="2456782"/>
          </a:xfrm>
          <a:prstGeom prst="rect">
            <a:avLst/>
          </a:prstGeom>
        </p:spPr>
      </p:pic>
      <p:pic>
        <p:nvPicPr>
          <p:cNvPr id="5" name="Рисунок 6" descr="action-obrazovani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199497" y="129949"/>
            <a:ext cx="205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3958592292"/>
      </p:ext>
    </p:extLst>
  </p:cSld>
  <p:clrMapOvr>
    <a:masterClrMapping/>
  </p:clrMapOvr>
  <p:transition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539750" y="304271"/>
            <a:ext cx="2822575" cy="23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Заголовок 3"/>
          <p:cNvSpPr txBox="1"/>
          <p:nvPr/>
        </p:nvSpPr>
        <p:spPr bwMode="auto">
          <a:xfrm>
            <a:off x="457200" y="945886"/>
            <a:ext cx="8229600" cy="44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900" b="1"/>
              <a:t>Ближайшие вебинары</a:t>
            </a:r>
            <a:endParaRPr lang="ru-RU" altLang="ru-RU" sz="1200" b="1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5900" y="1468438"/>
          <a:ext cx="8066088" cy="112266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995981">
                  <a:extLst>
                    <a:ext uri="{9D8B030D-6E8A-4147-A177-3AD203B41FA5}">
                      <a16:colId xmlns="" xmlns:a16="http://schemas.microsoft.com/office/drawing/2014/main" xmlns:p15="http://schemas.microsoft.com/office/powerpoint/2012/main" xmlns:p14="http://schemas.microsoft.com/office/powerpoint/2010/main" val="20000"/>
                    </a:ext>
                  </a:extLst>
                </a:gridCol>
                <a:gridCol w="4160178">
                  <a:extLst>
                    <a:ext uri="{9D8B030D-6E8A-4147-A177-3AD203B41FA5}">
                      <a16:colId xmlns="" xmlns:a16="http://schemas.microsoft.com/office/drawing/2014/main" xmlns:p15="http://schemas.microsoft.com/office/powerpoint/2012/main" xmlns:p14="http://schemas.microsoft.com/office/powerpoint/2010/main" val="20001"/>
                    </a:ext>
                  </a:extLst>
                </a:gridCol>
                <a:gridCol w="1909929">
                  <a:extLst>
                    <a:ext uri="{9D8B030D-6E8A-4147-A177-3AD203B41FA5}">
                      <a16:colId xmlns="" xmlns:a16="http://schemas.microsoft.com/office/drawing/2014/main" xmlns:p15="http://schemas.microsoft.com/office/powerpoint/2012/main" xmlns:p14="http://schemas.microsoft.com/office/powerpoint/2010/main" val="20002"/>
                    </a:ext>
                  </a:extLst>
                </a:gridCol>
              </a:tblGrid>
              <a:tr h="561332">
                <a:tc>
                  <a:txBody>
                    <a:bodyPr/>
                    <a:lstStyle/>
                    <a:p>
                      <a:r>
                        <a:rPr lang="ru-RU" sz="2000" b="0" smtClean="0">
                          <a:solidFill>
                            <a:srgbClr val="333333"/>
                          </a:solidFill>
                        </a:rPr>
                        <a:t>16 апреля </a:t>
                      </a:r>
                      <a:endParaRPr lang="ru-RU" sz="2000" b="0">
                        <a:solidFill>
                          <a:srgbClr val="333333"/>
                        </a:solidFill>
                        <a:latin typeface="Calibri" pitchFamily="34" charset="0"/>
                      </a:endParaRPr>
                    </a:p>
                  </a:txBody>
                  <a:tcPr marL="91425" marR="91425" marT="38114" marB="381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smtClean="0">
                          <a:solidFill>
                            <a:srgbClr val="333333"/>
                          </a:solidFill>
                        </a:rPr>
                        <a:t>Рабочая программа воспитания: как разработать и включить в ООП </a:t>
                      </a:r>
                      <a:endParaRPr lang="ru-RU" sz="1000" b="1">
                        <a:solidFill>
                          <a:srgbClr val="33333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25" marR="91425" marT="38114" marB="381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hlinkClick r:id="rId3"/>
                        </a:rPr>
                        <a:t>Зарегистрироваться</a:t>
                      </a:r>
                      <a:endParaRPr lang="ru-RU" sz="1000" b="1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25" marR="91425" marT="38114" marB="38114"/>
                </a:tc>
                <a:extLst>
                  <a:ext uri="{0D108BD9-81ED-4DB2-BD59-A6C34878D82A}">
                    <a16:rowId xmlns="" xmlns:a16="http://schemas.microsoft.com/office/drawing/2014/main" xmlns:p15="http://schemas.microsoft.com/office/powerpoint/2012/main" xmlns:p14="http://schemas.microsoft.com/office/powerpoint/2010/main" val="10004"/>
                  </a:ext>
                </a:extLst>
              </a:tr>
              <a:tr h="561332">
                <a:tc>
                  <a:txBody>
                    <a:bodyPr/>
                    <a:lstStyle/>
                    <a:p>
                      <a:r>
                        <a:rPr lang="ru-RU" sz="2000" b="0" smtClean="0">
                          <a:solidFill>
                            <a:srgbClr val="333333"/>
                          </a:solidFill>
                        </a:rPr>
                        <a:t>23 апреля </a:t>
                      </a:r>
                      <a:endParaRPr lang="ru-RU" sz="2000" b="0">
                        <a:solidFill>
                          <a:srgbClr val="333333"/>
                        </a:solidFill>
                        <a:latin typeface="Calibri" pitchFamily="34" charset="0"/>
                      </a:endParaRPr>
                    </a:p>
                  </a:txBody>
                  <a:tcPr marL="91425" marR="91425" marT="38114" marB="381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smtClean="0">
                          <a:solidFill>
                            <a:srgbClr val="333333"/>
                          </a:solidFill>
                        </a:rPr>
                        <a:t>Как пройдет государственная итоговая аттестация в 2021</a:t>
                      </a:r>
                      <a:endParaRPr lang="ru-RU" sz="1000" b="1">
                        <a:solidFill>
                          <a:srgbClr val="33333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25" marR="91425" marT="38114" marB="381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hlinkClick r:id="rId3"/>
                        </a:rPr>
                        <a:t>Зарегистрироваться</a:t>
                      </a:r>
                      <a:endParaRPr lang="ru-RU" sz="1000" b="1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25" marR="91425" marT="38114" marB="38114"/>
                </a:tc>
                <a:extLst>
                  <a:ext uri="{0D108BD9-81ED-4DB2-BD59-A6C34878D82A}">
                    <a16:rowId xmlns="" xmlns:a16="http://schemas.microsoft.com/office/drawing/2014/main" xmlns:p15="http://schemas.microsoft.com/office/powerpoint/2012/main" xmlns:p14="http://schemas.microsoft.com/office/powerpoint/2010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15="http://schemas.microsoft.com/office/powerpoint/2012/main" xmlns="" val="2219611463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/>
              </a:ext>
            </a:extLst>
          </a:blip>
          <a:stretch>
            <a:fillRect/>
          </a:stretch>
        </p:blipFill>
        <p:spPr bwMode="auto">
          <a:xfrm>
            <a:off x="539750" y="304271"/>
            <a:ext cx="2822575" cy="23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Название 1"/>
          <p:cNvSpPr txBox="1"/>
          <p:nvPr/>
        </p:nvSpPr>
        <p:spPr bwMode="auto">
          <a:xfrm>
            <a:off x="520700" y="2159000"/>
            <a:ext cx="81026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/>
              </a:defRPr>
            </a:lvl9pPr>
          </a:lstStyle>
          <a:p>
            <a:pPr algn="ctr" eaLnBrk="1" hangingPunct="1"/>
            <a:r>
              <a:rPr lang="ru-RU" altLang="ru-RU" sz="3200"/>
              <a:t>Спасибо за внимание!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2697</TotalTime>
  <Words>8182</Words>
  <Application>Microsoft Office PowerPoint</Application>
  <PresentationFormat>Экран (16:10)</PresentationFormat>
  <Paragraphs>1092</Paragraphs>
  <Slides>95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95</vt:i4>
      </vt:variant>
    </vt:vector>
  </HeadingPairs>
  <TitlesOfParts>
    <vt:vector size="97" baseType="lpstr">
      <vt:lpstr>Тема Office</vt:lpstr>
      <vt:lpstr>Слайд think-cell</vt:lpstr>
      <vt:lpstr>Вебинар  «Рабочая программа воспитания в детском саду:  план действий дошкольной организации по реализации новых положений законодательства»</vt:lpstr>
      <vt:lpstr>Слайд 2</vt:lpstr>
      <vt:lpstr>Слайд 3</vt:lpstr>
      <vt:lpstr>Слайд 4</vt:lpstr>
      <vt:lpstr>Слайд 5</vt:lpstr>
      <vt:lpstr>Закон о воспитании</vt:lpstr>
      <vt:lpstr>Слайд 7</vt:lpstr>
      <vt:lpstr>Закон о воспитании</vt:lpstr>
      <vt:lpstr>Закон о воспитании</vt:lpstr>
      <vt:lpstr>Закон о воспитании</vt:lpstr>
      <vt:lpstr>Закон о воспитании</vt:lpstr>
      <vt:lpstr>Закон о воспитании</vt:lpstr>
      <vt:lpstr>Закон о воспитании</vt:lpstr>
      <vt:lpstr>Закон о воспитании</vt:lpstr>
      <vt:lpstr>Слайд 15</vt:lpstr>
      <vt:lpstr>Нужно ли разрабатывать  Рабочую программу воспитания в ДОО?</vt:lpstr>
      <vt:lpstr>Слайд 17</vt:lpstr>
      <vt:lpstr>План действий ДОО по выполнению требований Закона о воспитании</vt:lpstr>
      <vt:lpstr>Деятельность инициативной группы по созданию Рабочей программы воспитания</vt:lpstr>
      <vt:lpstr>Слайд 20</vt:lpstr>
      <vt:lpstr>Анализ качества  воспитательной работы в ДОО</vt:lpstr>
      <vt:lpstr>Направления оценки качества воспитательной работы в ДОО</vt:lpstr>
      <vt:lpstr>Вопросы для анализа качества  воспитательной работы в ДОО</vt:lpstr>
      <vt:lpstr>Компоненты воспитания</vt:lpstr>
      <vt:lpstr>Структура аналитической справки по результатам анализа качества воспитательной работы в ДОО</vt:lpstr>
      <vt:lpstr>Структура аналитической справки по результатам анализа качества воспитательной работы в ДОО</vt:lpstr>
      <vt:lpstr>Структура аналитической справки по результатам анализа качества воспитательной работы в ДОО</vt:lpstr>
      <vt:lpstr>Структура аналитической справки по результатам анализа качества воспитательной работы в ДОО</vt:lpstr>
      <vt:lpstr>Структура аналитической справки по результатам анализа качества воспитательной работы в ДОО</vt:lpstr>
      <vt:lpstr>Слайд 30</vt:lpstr>
      <vt:lpstr>Рабочая программа воспитания: возможная структура</vt:lpstr>
      <vt:lpstr>Рабочая программа воспитания:  целевой раздел</vt:lpstr>
      <vt:lpstr>Слайд 33</vt:lpstr>
      <vt:lpstr>Рабочая программа воспитания:  целевой раздел</vt:lpstr>
      <vt:lpstr>Рабочая программа воспитания:  целевой раздел</vt:lpstr>
      <vt:lpstr>Рабочая программа воспитания:  целевой раздел</vt:lpstr>
      <vt:lpstr>Рабочая программа воспитания:  целевой раздел</vt:lpstr>
      <vt:lpstr>Рабочая программа воспитания:  целевой раздел</vt:lpstr>
      <vt:lpstr>Слайд 39</vt:lpstr>
      <vt:lpstr>Слайд 40</vt:lpstr>
      <vt:lpstr>Рабочая программа воспитания: формулировка целей и задач воспитания  на основе программы «Мир открытий»</vt:lpstr>
      <vt:lpstr>Слайд 42</vt:lpstr>
      <vt:lpstr>Слайд 43</vt:lpstr>
      <vt:lpstr>Рабочая программа воспитания: формулировка целей и задач воспитания на основе программы «Радуга»</vt:lpstr>
      <vt:lpstr>Слайд 45</vt:lpstr>
      <vt:lpstr>Слайд 46</vt:lpstr>
      <vt:lpstr>Целевые ориентиры ФГОС Результат дошкольного образования РЕБЁНОК: </vt:lpstr>
      <vt:lpstr>Слайд 48</vt:lpstr>
      <vt:lpstr>Компоненты воспитания</vt:lpstr>
      <vt:lpstr>Слайд 50</vt:lpstr>
      <vt:lpstr>Слайд 51</vt:lpstr>
      <vt:lpstr>Рабочая программа воспитания: структура</vt:lpstr>
      <vt:lpstr>Рабочая программа воспитания: содержательный раздел</vt:lpstr>
      <vt:lpstr>Компоненты воспитания</vt:lpstr>
      <vt:lpstr>Слайд 55</vt:lpstr>
      <vt:lpstr>Слайд 56</vt:lpstr>
      <vt:lpstr>Слайд 57</vt:lpstr>
      <vt:lpstr>Слайд 58</vt:lpstr>
      <vt:lpstr>Слайд 59</vt:lpstr>
      <vt:lpstr>Задачи воспитательной работы</vt:lpstr>
      <vt:lpstr>Задачи воспитательной работы</vt:lpstr>
      <vt:lpstr>Слайд 62</vt:lpstr>
      <vt:lpstr>Слайд 63</vt:lpstr>
      <vt:lpstr>Направления воспитательной работы  в познавательном развитии детей</vt:lpstr>
      <vt:lpstr>Возрастная логика развития</vt:lpstr>
      <vt:lpstr>Слайд 66</vt:lpstr>
      <vt:lpstr>Возрастная логика развития</vt:lpstr>
      <vt:lpstr>Организация процесса воспитания</vt:lpstr>
      <vt:lpstr>Содержательный раздел: взаимодействие с семьей</vt:lpstr>
      <vt:lpstr>Взаимодействие с семьями детей  в цифровой образовательной среде </vt:lpstr>
      <vt:lpstr>Слайд 71</vt:lpstr>
      <vt:lpstr>Слайд 72</vt:lpstr>
      <vt:lpstr>Слайд 73</vt:lpstr>
      <vt:lpstr>Летняя прогулка семьи Ивановых по Красной площади, парку Зарядье и Александровскому саду</vt:lpstr>
      <vt:lpstr>Петя и Красная площадь</vt:lpstr>
      <vt:lpstr>Храм Василия Блаженного</vt:lpstr>
      <vt:lpstr>Вид Кремля из парка Зарядье</vt:lpstr>
      <vt:lpstr>Слайд 78</vt:lpstr>
      <vt:lpstr>Слайд 79</vt:lpstr>
      <vt:lpstr>Рабочая программа воспитания: структура</vt:lpstr>
      <vt:lpstr>Организационный раздел</vt:lpstr>
      <vt:lpstr>Слайд 82</vt:lpstr>
      <vt:lpstr>Организационный раздел Традиции и ритуалы в программе «Радуга»</vt:lpstr>
      <vt:lpstr>Обеспеченность методическими материалами и средствами воспитания</vt:lpstr>
      <vt:lpstr>Организационный раздел</vt:lpstr>
      <vt:lpstr>Модель воспитательной работы на день</vt:lpstr>
      <vt:lpstr>Модель воспитательной работы на день</vt:lpstr>
      <vt:lpstr>Модель воспитательной работы на день</vt:lpstr>
      <vt:lpstr>Модель воспитательной работы на день</vt:lpstr>
      <vt:lpstr>Модель воспитательной работы на день</vt:lpstr>
      <vt:lpstr>Модель воспитательной работы на день</vt:lpstr>
      <vt:lpstr>Модель воспитательной работы на неделю</vt:lpstr>
      <vt:lpstr>Где найти материалы</vt:lpstr>
      <vt:lpstr>Слайд 94</vt:lpstr>
      <vt:lpstr>Слайд 95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Інна</dc:creator>
  <cp:lastModifiedBy>Пользователь Windows</cp:lastModifiedBy>
  <cp:revision>112</cp:revision>
  <dcterms:created xsi:type="dcterms:W3CDTF">2015-07-30T04:41:32Z</dcterms:created>
  <dcterms:modified xsi:type="dcterms:W3CDTF">2021-07-26T09:02:19Z</dcterms:modified>
</cp:coreProperties>
</file>